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1" r:id="rId3"/>
    <p:sldId id="275" r:id="rId4"/>
    <p:sldId id="298" r:id="rId5"/>
    <p:sldId id="276" r:id="rId6"/>
    <p:sldId id="296" r:id="rId7"/>
    <p:sldId id="299" r:id="rId8"/>
    <p:sldId id="300" r:id="rId9"/>
    <p:sldId id="277" r:id="rId10"/>
    <p:sldId id="297" r:id="rId11"/>
    <p:sldId id="303" r:id="rId12"/>
    <p:sldId id="291" r:id="rId13"/>
    <p:sldId id="287" r:id="rId14"/>
    <p:sldId id="274" r:id="rId15"/>
    <p:sldId id="290" r:id="rId16"/>
    <p:sldId id="285" r:id="rId17"/>
    <p:sldId id="292" r:id="rId18"/>
    <p:sldId id="289" r:id="rId19"/>
    <p:sldId id="302" r:id="rId20"/>
    <p:sldId id="258" r:id="rId21"/>
  </p:sldIdLst>
  <p:sldSz cx="9144000" cy="5143500" type="screen16x9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1" clrIdx="0">
    <p:extLst>
      <p:ext uri="{19B8F6BF-5375-455C-9EA6-DF929625EA0E}">
        <p15:presenceInfo xmlns:p15="http://schemas.microsoft.com/office/powerpoint/2012/main" userId="S-1-5-21-1715567821-1326574676-1417001333-16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CC9"/>
    <a:srgbClr val="ADE2FE"/>
    <a:srgbClr val="FFFFFF"/>
    <a:srgbClr val="4F81BD"/>
    <a:srgbClr val="085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3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7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mirlan.Amreyev\Downloads\!%2001\&#1075;&#1088;&#1072;&#1092;&#1080;&#1082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mirlan.Amreyev\Downloads\!%2001\&#1075;&#1088;&#1072;&#1092;&#1080;&#1082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mirlan.Amreyev\Downloads\!%2001\&#1075;&#1088;&#1072;&#1092;&#1080;&#1082;&#108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057918286706945E-2"/>
          <c:y val="5.1444169388002496E-2"/>
          <c:w val="0.80828472973473064"/>
          <c:h val="0.7053201475506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Сумма кредитов, млрд. тенге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2.87973566294122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Лист1!$A$20:$A$25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43435</c:v>
                </c:pt>
              </c:numCache>
            </c:numRef>
          </c:cat>
          <c:val>
            <c:numRef>
              <c:f>Лист1!$B$20:$B$25</c:f>
              <c:numCache>
                <c:formatCode>#,##0</c:formatCode>
                <c:ptCount val="6"/>
                <c:pt idx="0">
                  <c:v>768</c:v>
                </c:pt>
                <c:pt idx="1">
                  <c:v>956</c:v>
                </c:pt>
                <c:pt idx="2">
                  <c:v>1193</c:v>
                </c:pt>
                <c:pt idx="3">
                  <c:v>1440</c:v>
                </c:pt>
                <c:pt idx="4">
                  <c:v>1671</c:v>
                </c:pt>
                <c:pt idx="5">
                  <c:v>1919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981640"/>
        <c:axId val="160982024"/>
      </c:barChart>
      <c:lineChart>
        <c:grouping val="standard"/>
        <c:varyColors val="0"/>
        <c:ser>
          <c:idx val="1"/>
          <c:order val="1"/>
          <c:tx>
            <c:strRef>
              <c:f>Лист1!$C$19</c:f>
              <c:strCache>
                <c:ptCount val="1"/>
                <c:pt idx="0">
                  <c:v>Кол-во заёмщиков, ед.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5"/>
              <c:layout>
                <c:manualLayout>
                  <c:x val="-6.8508911421371874E-2"/>
                  <c:y val="5.470361899206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Лист1!$A$20:$A$25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43435</c:v>
                </c:pt>
              </c:numCache>
            </c:numRef>
          </c:cat>
          <c:val>
            <c:numRef>
              <c:f>Лист1!$C$20:$C$25</c:f>
              <c:numCache>
                <c:formatCode>#,##0</c:formatCode>
                <c:ptCount val="6"/>
                <c:pt idx="0">
                  <c:v>14327</c:v>
                </c:pt>
                <c:pt idx="1">
                  <c:v>16267</c:v>
                </c:pt>
                <c:pt idx="2">
                  <c:v>18797</c:v>
                </c:pt>
                <c:pt idx="3">
                  <c:v>28253</c:v>
                </c:pt>
                <c:pt idx="4">
                  <c:v>35531</c:v>
                </c:pt>
                <c:pt idx="5">
                  <c:v>45106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816936"/>
        <c:axId val="161814504"/>
      </c:lineChart>
      <c:catAx>
        <c:axId val="160981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0982024"/>
        <c:crosses val="autoZero"/>
        <c:auto val="0"/>
        <c:lblAlgn val="ctr"/>
        <c:lblOffset val="100"/>
        <c:tickLblSkip val="1"/>
        <c:noMultiLvlLbl val="0"/>
      </c:catAx>
      <c:valAx>
        <c:axId val="160982024"/>
        <c:scaling>
          <c:orientation val="minMax"/>
          <c:max val="2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0981640"/>
        <c:crosses val="autoZero"/>
        <c:crossBetween val="between"/>
        <c:majorUnit val="500"/>
      </c:valAx>
      <c:valAx>
        <c:axId val="16181450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1816936"/>
        <c:crosses val="max"/>
        <c:crossBetween val="between"/>
      </c:valAx>
      <c:dateAx>
        <c:axId val="1618169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1814504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4.424044931132369E-2"/>
          <c:y val="0.88370541545262737"/>
          <c:w val="0.89999993197474815"/>
          <c:h val="0.1162945845473726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16096089749802E-2"/>
          <c:y val="5.1444169388002496E-2"/>
          <c:w val="0.80828472973473064"/>
          <c:h val="0.7059272954762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заёмщиков, ед.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2 361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3369</c:v>
                </c:pt>
                <c:pt idx="1">
                  <c:v>5183</c:v>
                </c:pt>
                <c:pt idx="2">
                  <c:v>6778</c:v>
                </c:pt>
                <c:pt idx="3">
                  <c:v>8899</c:v>
                </c:pt>
                <c:pt idx="4">
                  <c:v>11186</c:v>
                </c:pt>
                <c:pt idx="5">
                  <c:v>12634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2086216"/>
        <c:axId val="16162305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кредитов, млрд. тенге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12 634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860</c:v>
                </c:pt>
                <c:pt idx="1">
                  <c:v>1101</c:v>
                </c:pt>
                <c:pt idx="2">
                  <c:v>1361</c:v>
                </c:pt>
                <c:pt idx="3">
                  <c:v>1693</c:v>
                </c:pt>
                <c:pt idx="4">
                  <c:v>2068</c:v>
                </c:pt>
                <c:pt idx="5">
                  <c:v>2403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29968"/>
        <c:axId val="161627536"/>
      </c:lineChart>
      <c:dateAx>
        <c:axId val="162086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1623056"/>
        <c:crosses val="autoZero"/>
        <c:auto val="1"/>
        <c:lblOffset val="100"/>
        <c:baseTimeUnit val="years"/>
      </c:dateAx>
      <c:valAx>
        <c:axId val="161623056"/>
        <c:scaling>
          <c:orientation val="minMax"/>
          <c:max val="15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2086216"/>
        <c:crosses val="autoZero"/>
        <c:crossBetween val="between"/>
        <c:majorUnit val="3000"/>
      </c:valAx>
      <c:valAx>
        <c:axId val="1616275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1629968"/>
        <c:crosses val="max"/>
        <c:crossBetween val="between"/>
        <c:majorUnit val="1000"/>
      </c:valAx>
      <c:dateAx>
        <c:axId val="16162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1627536"/>
        <c:crosses val="autoZero"/>
        <c:auto val="1"/>
        <c:lblOffset val="100"/>
        <c:baseTimeUnit val="years"/>
        <c:majorUnit val="1"/>
        <c:minorUnit val="1"/>
      </c:date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760322078986"/>
          <c:y val="5.9259246690687099E-2"/>
          <c:w val="0.80828472973473064"/>
          <c:h val="0.64742213998131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Кол-во заёмщиков, ед.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210442560612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97356629412258E-3"/>
                  <c:y val="6.01491794373162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>
                  <a:alpha val="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Лист1!$A$11:$A$16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</c:numCache>
            </c:numRef>
          </c:cat>
          <c:val>
            <c:numRef>
              <c:f>Лист1!$B$11:$B$16</c:f>
              <c:numCache>
                <c:formatCode>General</c:formatCode>
                <c:ptCount val="6"/>
                <c:pt idx="0">
                  <c:v>262</c:v>
                </c:pt>
                <c:pt idx="1">
                  <c:v>705</c:v>
                </c:pt>
                <c:pt idx="2">
                  <c:v>1646</c:v>
                </c:pt>
                <c:pt idx="3">
                  <c:v>2597</c:v>
                </c:pt>
                <c:pt idx="4">
                  <c:v>3662</c:v>
                </c:pt>
                <c:pt idx="5">
                  <c:v>4853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1723936"/>
        <c:axId val="162124024"/>
      </c:barChart>
      <c:lineChart>
        <c:grouping val="standard"/>
        <c:varyColors val="0"/>
        <c:ser>
          <c:idx val="1"/>
          <c:order val="1"/>
          <c:tx>
            <c:strRef>
              <c:f>Лист1!$C$10</c:f>
              <c:strCache>
                <c:ptCount val="1"/>
                <c:pt idx="0">
                  <c:v>Сумма кредитов, млрд. тенге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970140769188732E-2"/>
                  <c:y val="3.0074589718658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849876432130012E-2"/>
                  <c:y val="4.210442560612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Лист1!$A$11:$A$16</c:f>
              <c:numCache>
                <c:formatCode>m/d/yyyy</c:formatCode>
                <c:ptCount val="6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</c:numCache>
            </c:numRef>
          </c:cat>
          <c:val>
            <c:numRef>
              <c:f>Лист1!$C$11:$C$16</c:f>
              <c:numCache>
                <c:formatCode>General</c:formatCode>
                <c:ptCount val="6"/>
                <c:pt idx="0">
                  <c:v>23</c:v>
                </c:pt>
                <c:pt idx="1">
                  <c:v>38</c:v>
                </c:pt>
                <c:pt idx="2">
                  <c:v>65</c:v>
                </c:pt>
                <c:pt idx="3">
                  <c:v>92</c:v>
                </c:pt>
                <c:pt idx="4">
                  <c:v>130</c:v>
                </c:pt>
                <c:pt idx="5">
                  <c:v>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93784"/>
        <c:axId val="116193392"/>
      </c:lineChart>
      <c:dateAx>
        <c:axId val="161723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2124024"/>
        <c:crosses val="autoZero"/>
        <c:auto val="1"/>
        <c:lblOffset val="100"/>
        <c:baseTimeUnit val="years"/>
      </c:dateAx>
      <c:valAx>
        <c:axId val="162124024"/>
        <c:scaling>
          <c:orientation val="minMax"/>
          <c:max val="5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1723936"/>
        <c:crosses val="autoZero"/>
        <c:crossBetween val="between"/>
        <c:majorUnit val="2500"/>
      </c:valAx>
      <c:valAx>
        <c:axId val="116193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6193784"/>
        <c:crosses val="max"/>
        <c:crossBetween val="between"/>
      </c:valAx>
      <c:dateAx>
        <c:axId val="1161937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6193392"/>
        <c:crosses val="autoZero"/>
        <c:auto val="1"/>
        <c:lblOffset val="100"/>
        <c:baseTimeUnit val="years"/>
        <c:majorUnit val="1"/>
        <c:minorUnit val="1"/>
      </c:date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Одобрено: 5 746 проектов</a:t>
            </a:r>
            <a:endParaRPr lang="ru-RU" sz="11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52123571783895"/>
          <c:y val="4.19958407583853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1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742127563507033"/>
          <c:y val="0.10417781966877007"/>
          <c:w val="0.68159580616249416"/>
          <c:h val="0.814242004009385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'[Консультанты итоговый 2018 г.xlsx]Лист1'!$C$2</c:f>
              <c:strCache>
                <c:ptCount val="1"/>
                <c:pt idx="0">
                  <c:v>Кол-во проектов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'[Консультанты итоговый 2018 г.xlsx]Лист1'!$B$3:$B$20</c:f>
              <c:strCache>
                <c:ptCount val="18"/>
                <c:pt idx="0">
                  <c:v>Актау</c:v>
                </c:pt>
                <c:pt idx="1">
                  <c:v>Туркестан</c:v>
                </c:pt>
                <c:pt idx="2">
                  <c:v>Усть-Каменогорск</c:v>
                </c:pt>
                <c:pt idx="3">
                  <c:v>Уральск</c:v>
                </c:pt>
                <c:pt idx="4">
                  <c:v>Шымкент</c:v>
                </c:pt>
                <c:pt idx="5">
                  <c:v>Тараз</c:v>
                </c:pt>
                <c:pt idx="6">
                  <c:v>Талдыкорган</c:v>
                </c:pt>
                <c:pt idx="7">
                  <c:v>Петропавлск</c:v>
                </c:pt>
                <c:pt idx="8">
                  <c:v>Семей</c:v>
                </c:pt>
                <c:pt idx="9">
                  <c:v>Костанай</c:v>
                </c:pt>
                <c:pt idx="10">
                  <c:v>Караганда</c:v>
                </c:pt>
                <c:pt idx="11">
                  <c:v>Кокшетау</c:v>
                </c:pt>
                <c:pt idx="12">
                  <c:v>Кызылорда</c:v>
                </c:pt>
                <c:pt idx="13">
                  <c:v>Павлодар</c:v>
                </c:pt>
                <c:pt idx="14">
                  <c:v>Астана</c:v>
                </c:pt>
                <c:pt idx="15">
                  <c:v>Актобе</c:v>
                </c:pt>
                <c:pt idx="16">
                  <c:v>Атырау</c:v>
                </c:pt>
                <c:pt idx="17">
                  <c:v>Алматы</c:v>
                </c:pt>
              </c:strCache>
            </c:strRef>
          </c:cat>
          <c:val>
            <c:numRef>
              <c:f>'[Консультанты итоговый 2018 г.xlsx]Лист1'!$C$3:$C$20</c:f>
              <c:numCache>
                <c:formatCode>General</c:formatCode>
                <c:ptCount val="18"/>
                <c:pt idx="0">
                  <c:v>140</c:v>
                </c:pt>
                <c:pt idx="1">
                  <c:v>215</c:v>
                </c:pt>
                <c:pt idx="2">
                  <c:v>234</c:v>
                </c:pt>
                <c:pt idx="3">
                  <c:v>247</c:v>
                </c:pt>
                <c:pt idx="4">
                  <c:v>275</c:v>
                </c:pt>
                <c:pt idx="5">
                  <c:v>288</c:v>
                </c:pt>
                <c:pt idx="6">
                  <c:v>290</c:v>
                </c:pt>
                <c:pt idx="7">
                  <c:v>291</c:v>
                </c:pt>
                <c:pt idx="8">
                  <c:v>300</c:v>
                </c:pt>
                <c:pt idx="9">
                  <c:v>328</c:v>
                </c:pt>
                <c:pt idx="10">
                  <c:v>339</c:v>
                </c:pt>
                <c:pt idx="11">
                  <c:v>362</c:v>
                </c:pt>
                <c:pt idx="12">
                  <c:v>385</c:v>
                </c:pt>
                <c:pt idx="13">
                  <c:v>391</c:v>
                </c:pt>
                <c:pt idx="14">
                  <c:v>392</c:v>
                </c:pt>
                <c:pt idx="15">
                  <c:v>393</c:v>
                </c:pt>
                <c:pt idx="16">
                  <c:v>433</c:v>
                </c:pt>
                <c:pt idx="17">
                  <c:v>443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5087304"/>
        <c:axId val="205086912"/>
      </c:barChart>
      <c:catAx>
        <c:axId val="20508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086912"/>
        <c:crosses val="autoZero"/>
        <c:auto val="1"/>
        <c:lblAlgn val="ctr"/>
        <c:lblOffset val="100"/>
        <c:noMultiLvlLbl val="0"/>
      </c:catAx>
      <c:valAx>
        <c:axId val="2050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8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Проконсультировано </a:t>
            </a:r>
            <a:r>
              <a:rPr lang="ru-RU" sz="11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34 843 </a:t>
            </a:r>
            <a:r>
              <a:rPr lang="ru-RU" sz="105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СЧП</a:t>
            </a:r>
            <a:endParaRPr lang="ru-RU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1785205466950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922754074613711"/>
          <c:y val="0.10140161302952001"/>
          <c:w val="0.6837093657108918"/>
          <c:h val="0.817024366284408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Лист1!$B$23:$B$40</c:f>
              <c:strCache>
                <c:ptCount val="18"/>
                <c:pt idx="0">
                  <c:v>Усть-Каменогорск</c:v>
                </c:pt>
                <c:pt idx="1">
                  <c:v>Кызылорда</c:v>
                </c:pt>
                <c:pt idx="2">
                  <c:v>Тараз</c:v>
                </c:pt>
                <c:pt idx="3">
                  <c:v>Кокшетау</c:v>
                </c:pt>
                <c:pt idx="4">
                  <c:v>Семей</c:v>
                </c:pt>
                <c:pt idx="5">
                  <c:v>Астана</c:v>
                </c:pt>
                <c:pt idx="6">
                  <c:v>Уральск</c:v>
                </c:pt>
                <c:pt idx="7">
                  <c:v>Шымкент</c:v>
                </c:pt>
                <c:pt idx="8">
                  <c:v>Атырау</c:v>
                </c:pt>
                <c:pt idx="9">
                  <c:v>Актобе</c:v>
                </c:pt>
                <c:pt idx="10">
                  <c:v>Туркестан</c:v>
                </c:pt>
                <c:pt idx="11">
                  <c:v>Костанай</c:v>
                </c:pt>
                <c:pt idx="12">
                  <c:v>Талдыкорган</c:v>
                </c:pt>
                <c:pt idx="13">
                  <c:v>Актау</c:v>
                </c:pt>
                <c:pt idx="14">
                  <c:v>Алматы</c:v>
                </c:pt>
                <c:pt idx="15">
                  <c:v>Петропавлск</c:v>
                </c:pt>
                <c:pt idx="16">
                  <c:v>Караганда</c:v>
                </c:pt>
                <c:pt idx="17">
                  <c:v>Павлодар</c:v>
                </c:pt>
              </c:strCache>
            </c:strRef>
          </c:cat>
          <c:val>
            <c:numRef>
              <c:f>Лист1!$C$23:$C$40</c:f>
              <c:numCache>
                <c:formatCode>#,##0</c:formatCode>
                <c:ptCount val="18"/>
                <c:pt idx="0">
                  <c:v>340</c:v>
                </c:pt>
                <c:pt idx="1">
                  <c:v>682</c:v>
                </c:pt>
                <c:pt idx="2">
                  <c:v>771</c:v>
                </c:pt>
                <c:pt idx="3">
                  <c:v>800</c:v>
                </c:pt>
                <c:pt idx="4">
                  <c:v>840</c:v>
                </c:pt>
                <c:pt idx="5">
                  <c:v>1018</c:v>
                </c:pt>
                <c:pt idx="6">
                  <c:v>1270</c:v>
                </c:pt>
                <c:pt idx="7">
                  <c:v>1516</c:v>
                </c:pt>
                <c:pt idx="8">
                  <c:v>1573</c:v>
                </c:pt>
                <c:pt idx="9">
                  <c:v>1577</c:v>
                </c:pt>
                <c:pt idx="10">
                  <c:v>1578</c:v>
                </c:pt>
                <c:pt idx="11">
                  <c:v>1879</c:v>
                </c:pt>
                <c:pt idx="12">
                  <c:v>2150</c:v>
                </c:pt>
                <c:pt idx="13">
                  <c:v>2985</c:v>
                </c:pt>
                <c:pt idx="14">
                  <c:v>3343</c:v>
                </c:pt>
                <c:pt idx="15">
                  <c:v>3348</c:v>
                </c:pt>
                <c:pt idx="16">
                  <c:v>3557</c:v>
                </c:pt>
                <c:pt idx="17">
                  <c:v>5616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088872"/>
        <c:axId val="206983552"/>
      </c:barChart>
      <c:catAx>
        <c:axId val="20508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983552"/>
        <c:crosses val="autoZero"/>
        <c:auto val="1"/>
        <c:lblAlgn val="ctr"/>
        <c:lblOffset val="100"/>
        <c:noMultiLvlLbl val="0"/>
      </c:catAx>
      <c:valAx>
        <c:axId val="20698355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8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84801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36600"/>
            <a:ext cx="6538912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79" y="4660861"/>
            <a:ext cx="5345430" cy="44155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1" y="9320018"/>
            <a:ext cx="2895441" cy="490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damu.fund" TargetMode="External"/><Relationship Id="rId3" Type="http://schemas.openxmlformats.org/officeDocument/2006/relationships/hyperlink" Target="http://business.gov.kz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acebook.com/damu.fund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twitter.com/FundDamu" TargetMode="External"/><Relationship Id="rId4" Type="http://schemas.openxmlformats.org/officeDocument/2006/relationships/hyperlink" Target="http://www.youtube.com/FundDamu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Результаты деятельности Фонда «Даму» за 2018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2019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5351452" cy="857250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Изменения в инструменте </a:t>
            </a: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гарантирования </a:t>
            </a:r>
            <a:r>
              <a:rPr lang="ru-RU" altLang="ru-RU" sz="1800" dirty="0" smtClean="0">
                <a:solidFill>
                  <a:srgbClr val="002060"/>
                </a:solidFill>
              </a:rPr>
              <a:t>ГП </a:t>
            </a:r>
            <a:r>
              <a:rPr lang="ru-RU" altLang="ru-RU" sz="1800" dirty="0">
                <a:solidFill>
                  <a:srgbClr val="002060"/>
                </a:solidFill>
              </a:rPr>
              <a:t>«ДКБ </a:t>
            </a:r>
            <a:r>
              <a:rPr lang="ru-RU" altLang="ru-RU" sz="1800" dirty="0" smtClean="0">
                <a:solidFill>
                  <a:srgbClr val="002060"/>
                </a:solidFill>
              </a:rPr>
              <a:t>2020»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1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В 2018г.  по инструменту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гарантирования ГП «ДКБ 2020»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были внесены следующие изменения: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Исключение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из процесса гарантирования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Регионального координационного совета 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Сокращение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условий аннулирования гарантии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3.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Улучшение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условий по проектам государственного - частного партнерства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4.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Запуск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программного обеспечения на удаленном доступе «автоматизированной системы финансово-   хозяйственной деятельности Заемщика» с применением планшетных технологий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5.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Запуск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портфельного гарантирования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6.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Предоставление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предпринимателю гарантии Фонда до обращения в Банк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002060"/>
                </a:solidFill>
                <a:cs typeface="Times New Roman" pitchFamily="18" charset="0"/>
              </a:rPr>
              <a:t>7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</a:rPr>
              <a:t>Получение </a:t>
            </a:r>
            <a:r>
              <a:rPr lang="ru-RU" sz="1400" dirty="0">
                <a:solidFill>
                  <a:srgbClr val="002060"/>
                </a:solidFill>
              </a:rPr>
              <a:t>гарантии по кредитам свыше 180 млн. тенге через веб-портал «электронного правительства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8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solidFill>
                  <a:srgbClr val="002060"/>
                </a:solidFill>
              </a:rPr>
              <a:t>Гарантирование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11</a:t>
            </a:fld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572000" y="1131590"/>
            <a:ext cx="12419" cy="36356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251520" y="1131590"/>
            <a:ext cx="4136432" cy="720080"/>
          </a:xfrm>
          <a:prstGeom prst="snip2DiagRect">
            <a:avLst/>
          </a:prstGeom>
          <a:solidFill>
            <a:srgbClr val="ADE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i="1" dirty="0" smtClean="0">
                <a:solidFill>
                  <a:srgbClr val="002060"/>
                </a:solidFill>
              </a:rPr>
              <a:t>Программа </a:t>
            </a:r>
            <a:r>
              <a:rPr lang="ru-RU" sz="1250" b="1" i="1" dirty="0">
                <a:solidFill>
                  <a:srgbClr val="002060"/>
                </a:solidFill>
              </a:rPr>
              <a:t>развития продуктивной занятости и массового предпринимательства «</a:t>
            </a:r>
            <a:r>
              <a:rPr lang="ru-RU" sz="1250" b="1" i="1" dirty="0" err="1">
                <a:solidFill>
                  <a:srgbClr val="002060"/>
                </a:solidFill>
              </a:rPr>
              <a:t>Еңбек</a:t>
            </a:r>
            <a:r>
              <a:rPr lang="ru-RU" sz="1250" b="1" i="1" dirty="0" smtClean="0">
                <a:solidFill>
                  <a:srgbClr val="002060"/>
                </a:solidFill>
              </a:rPr>
              <a:t>»</a:t>
            </a:r>
            <a:endParaRPr lang="ru-RU" sz="1250" b="1" i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4776645" y="1131590"/>
            <a:ext cx="4136432" cy="720080"/>
          </a:xfrm>
          <a:prstGeom prst="snip2DiagRect">
            <a:avLst/>
          </a:prstGeom>
          <a:solidFill>
            <a:srgbClr val="BD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cs typeface="Arial" pitchFamily="34" charset="0"/>
              </a:rPr>
              <a:t>Программа </a:t>
            </a:r>
            <a:r>
              <a:rPr lang="ru-RU" sz="1600" b="1" i="1" dirty="0">
                <a:solidFill>
                  <a:srgbClr val="002060"/>
                </a:solidFill>
                <a:cs typeface="Arial" pitchFamily="34" charset="0"/>
              </a:rPr>
              <a:t>«Даму-</a:t>
            </a:r>
            <a:r>
              <a:rPr lang="ru-RU" sz="1600" b="1" i="1" dirty="0" err="1">
                <a:solidFill>
                  <a:srgbClr val="002060"/>
                </a:solidFill>
                <a:cs typeface="Arial" pitchFamily="34" charset="0"/>
              </a:rPr>
              <a:t>Оптима</a:t>
            </a:r>
            <a:r>
              <a:rPr lang="ru-RU" sz="1600" b="1" i="1" dirty="0">
                <a:solidFill>
                  <a:srgbClr val="002060"/>
                </a:solidFill>
                <a:cs typeface="Arial" pitchFamily="34" charset="0"/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с двумя усеченными противолежащими углами 26"/>
          <p:cNvSpPr/>
          <p:nvPr/>
        </p:nvSpPr>
        <p:spPr>
          <a:xfrm>
            <a:off x="251520" y="1995686"/>
            <a:ext cx="4136432" cy="151216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Условия: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для </a:t>
            </a:r>
            <a:r>
              <a:rPr lang="ru-RU" sz="1100" b="1" dirty="0">
                <a:solidFill>
                  <a:srgbClr val="002060"/>
                </a:solidFill>
              </a:rPr>
              <a:t>начинающих </a:t>
            </a:r>
            <a:r>
              <a:rPr lang="ru-RU" sz="1100" b="1" dirty="0" smtClean="0">
                <a:solidFill>
                  <a:srgbClr val="002060"/>
                </a:solidFill>
              </a:rPr>
              <a:t>предпринимателей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Сумма кредита до </a:t>
            </a:r>
            <a:r>
              <a:rPr lang="ru-RU" sz="1050" b="1" dirty="0" smtClean="0">
                <a:solidFill>
                  <a:srgbClr val="002060"/>
                </a:solidFill>
              </a:rPr>
              <a:t>6 </a:t>
            </a:r>
            <a:r>
              <a:rPr lang="ru-RU" sz="1050" b="1" dirty="0">
                <a:solidFill>
                  <a:srgbClr val="002060"/>
                </a:solidFill>
              </a:rPr>
              <a:t>500 МРП </a:t>
            </a:r>
            <a:r>
              <a:rPr lang="ru-RU" sz="800" dirty="0">
                <a:solidFill>
                  <a:srgbClr val="002060"/>
                </a:solidFill>
              </a:rPr>
              <a:t>(</a:t>
            </a:r>
            <a:r>
              <a:rPr lang="ru-RU" sz="800" dirty="0" err="1">
                <a:solidFill>
                  <a:srgbClr val="002060"/>
                </a:solidFill>
              </a:rPr>
              <a:t>г.Астана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г.Алматы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г.Актау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г.Атырау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г.Шымкент</a:t>
            </a:r>
            <a:r>
              <a:rPr lang="ru-RU" sz="800" dirty="0">
                <a:solidFill>
                  <a:srgbClr val="002060"/>
                </a:solidFill>
              </a:rPr>
              <a:t> – до </a:t>
            </a:r>
            <a:r>
              <a:rPr lang="ru-RU" sz="800" b="1" dirty="0">
                <a:solidFill>
                  <a:srgbClr val="002060"/>
                </a:solidFill>
              </a:rPr>
              <a:t>8000</a:t>
            </a:r>
            <a:r>
              <a:rPr lang="ru-RU" sz="800" dirty="0">
                <a:solidFill>
                  <a:srgbClr val="002060"/>
                </a:solidFill>
              </a:rPr>
              <a:t> </a:t>
            </a:r>
            <a:r>
              <a:rPr lang="ru-RU" sz="800" b="1" dirty="0">
                <a:solidFill>
                  <a:srgbClr val="002060"/>
                </a:solidFill>
              </a:rPr>
              <a:t>МРП</a:t>
            </a:r>
            <a:r>
              <a:rPr lang="ru-RU" sz="800" dirty="0" smtClean="0">
                <a:solidFill>
                  <a:srgbClr val="002060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Гарантии до </a:t>
            </a:r>
            <a:r>
              <a:rPr lang="ru-RU" sz="1050" b="1" dirty="0" smtClean="0">
                <a:solidFill>
                  <a:srgbClr val="002060"/>
                </a:solidFill>
              </a:rPr>
              <a:t>85%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для действующих предпринимателей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</a:rPr>
              <a:t>Сумма кредита до </a:t>
            </a:r>
            <a:r>
              <a:rPr lang="ru-RU" sz="1050" b="1" dirty="0">
                <a:solidFill>
                  <a:srgbClr val="002060"/>
                </a:solidFill>
              </a:rPr>
              <a:t>6 500 МРП </a:t>
            </a:r>
            <a:r>
              <a:rPr lang="ru-RU" sz="800" dirty="0">
                <a:solidFill>
                  <a:srgbClr val="002060"/>
                </a:solidFill>
              </a:rPr>
              <a:t>(</a:t>
            </a:r>
            <a:r>
              <a:rPr lang="ru-RU" sz="800" dirty="0" err="1">
                <a:solidFill>
                  <a:srgbClr val="002060"/>
                </a:solidFill>
              </a:rPr>
              <a:t>г.Астана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г.Алматы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г.Актау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г.Атырау</a:t>
            </a:r>
            <a:r>
              <a:rPr lang="ru-RU" sz="800" dirty="0">
                <a:solidFill>
                  <a:srgbClr val="002060"/>
                </a:solidFill>
              </a:rPr>
              <a:t>, </a:t>
            </a:r>
            <a:r>
              <a:rPr lang="ru-RU" sz="800" dirty="0" err="1">
                <a:solidFill>
                  <a:srgbClr val="002060"/>
                </a:solidFill>
              </a:rPr>
              <a:t>г.Шымкент</a:t>
            </a:r>
            <a:r>
              <a:rPr lang="ru-RU" sz="800" dirty="0">
                <a:solidFill>
                  <a:srgbClr val="002060"/>
                </a:solidFill>
              </a:rPr>
              <a:t> – до </a:t>
            </a:r>
            <a:r>
              <a:rPr lang="ru-RU" sz="800" b="1" dirty="0">
                <a:solidFill>
                  <a:srgbClr val="002060"/>
                </a:solidFill>
              </a:rPr>
              <a:t>8000</a:t>
            </a:r>
            <a:r>
              <a:rPr lang="ru-RU" sz="800" dirty="0">
                <a:solidFill>
                  <a:srgbClr val="002060"/>
                </a:solidFill>
              </a:rPr>
              <a:t> </a:t>
            </a:r>
            <a:r>
              <a:rPr lang="ru-RU" sz="800" b="1" dirty="0">
                <a:solidFill>
                  <a:srgbClr val="002060"/>
                </a:solidFill>
              </a:rPr>
              <a:t>МРП</a:t>
            </a:r>
            <a:r>
              <a:rPr lang="ru-RU" sz="800" dirty="0">
                <a:solidFill>
                  <a:srgbClr val="002060"/>
                </a:solidFill>
              </a:rPr>
              <a:t>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</a:rPr>
              <a:t>Гарантии до </a:t>
            </a:r>
            <a:r>
              <a:rPr lang="ru-RU" sz="1050" b="1" dirty="0" smtClean="0">
                <a:solidFill>
                  <a:srgbClr val="002060"/>
                </a:solidFill>
              </a:rPr>
              <a:t>50%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4776645" y="1995686"/>
            <a:ext cx="4136432" cy="151216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Условия: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для </a:t>
            </a:r>
            <a:r>
              <a:rPr lang="ru-RU" sz="1100" b="1" dirty="0">
                <a:solidFill>
                  <a:srgbClr val="002060"/>
                </a:solidFill>
              </a:rPr>
              <a:t>начинающих </a:t>
            </a:r>
            <a:r>
              <a:rPr lang="ru-RU" sz="1100" b="1" dirty="0" smtClean="0">
                <a:solidFill>
                  <a:srgbClr val="002060"/>
                </a:solidFill>
              </a:rPr>
              <a:t>предпринимателей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Сумма кредита до </a:t>
            </a:r>
            <a:r>
              <a:rPr lang="ru-RU" sz="1050" b="1" dirty="0" smtClean="0">
                <a:solidFill>
                  <a:srgbClr val="002060"/>
                </a:solidFill>
              </a:rPr>
              <a:t>30 млн. </a:t>
            </a:r>
            <a:r>
              <a:rPr lang="ru-RU" sz="1050" b="1" dirty="0" err="1" smtClean="0">
                <a:solidFill>
                  <a:srgbClr val="002060"/>
                </a:solidFill>
              </a:rPr>
              <a:t>тг</a:t>
            </a:r>
            <a:r>
              <a:rPr lang="ru-RU" sz="1050" b="1" dirty="0" smtClean="0">
                <a:solidFill>
                  <a:srgbClr val="002060"/>
                </a:solidFill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Гарантии до </a:t>
            </a:r>
            <a:r>
              <a:rPr lang="ru-RU" sz="1050" b="1" dirty="0" smtClean="0">
                <a:solidFill>
                  <a:srgbClr val="002060"/>
                </a:solidFill>
              </a:rPr>
              <a:t>85%</a:t>
            </a:r>
          </a:p>
          <a:p>
            <a:r>
              <a:rPr lang="ru-RU" sz="1100" b="1" dirty="0" smtClean="0">
                <a:solidFill>
                  <a:srgbClr val="002060"/>
                </a:solidFill>
              </a:rPr>
              <a:t>для действующих предпринимателей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</a:rPr>
              <a:t>Сумма кредита до </a:t>
            </a:r>
            <a:r>
              <a:rPr lang="ru-RU" sz="1050" b="1" dirty="0" smtClean="0">
                <a:solidFill>
                  <a:srgbClr val="002060"/>
                </a:solidFill>
              </a:rPr>
              <a:t>180 млн. </a:t>
            </a:r>
            <a:r>
              <a:rPr lang="ru-RU" sz="1050" b="1" dirty="0" err="1" smtClean="0">
                <a:solidFill>
                  <a:srgbClr val="002060"/>
                </a:solidFill>
              </a:rPr>
              <a:t>тг</a:t>
            </a:r>
            <a:r>
              <a:rPr lang="ru-RU" sz="1050" b="1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Гарантии </a:t>
            </a:r>
            <a:r>
              <a:rPr lang="ru-RU" sz="1050" dirty="0">
                <a:solidFill>
                  <a:srgbClr val="002060"/>
                </a:solidFill>
              </a:rPr>
              <a:t>до </a:t>
            </a:r>
            <a:r>
              <a:rPr lang="ru-RU" sz="1050" b="1" dirty="0">
                <a:solidFill>
                  <a:srgbClr val="002060"/>
                </a:solidFill>
              </a:rPr>
              <a:t>85%</a:t>
            </a:r>
          </a:p>
          <a:p>
            <a:pPr marL="171450" indent="-171450">
              <a:buFontTx/>
              <a:buChar char="-"/>
            </a:pPr>
            <a:endParaRPr lang="ru-RU" sz="1050" dirty="0" smtClean="0">
              <a:solidFill>
                <a:srgbClr val="002060"/>
              </a:solidFill>
            </a:endParaRPr>
          </a:p>
          <a:p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с двумя усеченными противолежащими углами 29"/>
          <p:cNvSpPr/>
          <p:nvPr/>
        </p:nvSpPr>
        <p:spPr>
          <a:xfrm>
            <a:off x="251520" y="3651871"/>
            <a:ext cx="4136432" cy="1115392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н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а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01.01.2019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года предоставлено гарантий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657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проектам на сумму кредитов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7,5 млрд. тенге,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в т. ч. за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2018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год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488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проектов на сумму 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кредитов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5,6 млрд. тенге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с двумя усеченными противолежащими углами 30"/>
          <p:cNvSpPr/>
          <p:nvPr/>
        </p:nvSpPr>
        <p:spPr>
          <a:xfrm>
            <a:off x="4776645" y="3651871"/>
            <a:ext cx="4136432" cy="1115392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sz="1400" b="1" i="1" dirty="0">
                <a:solidFill>
                  <a:srgbClr val="002060"/>
                </a:solidFill>
                <a:cs typeface="Arial" pitchFamily="34" charset="0"/>
              </a:rPr>
              <a:t>01.01.2019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 года предоставлено гарантий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379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 проектам 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на сумму кредитов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14,9 </a:t>
            </a:r>
            <a:r>
              <a:rPr lang="ru-RU" sz="1400" b="1" i="1" dirty="0">
                <a:solidFill>
                  <a:srgbClr val="002060"/>
                </a:solidFill>
                <a:cs typeface="Arial" pitchFamily="34" charset="0"/>
              </a:rPr>
              <a:t>млрд. тенге, 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в т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. ч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. за </a:t>
            </a:r>
            <a:r>
              <a:rPr lang="ru-RU" sz="1400" b="1" i="1" dirty="0">
                <a:solidFill>
                  <a:srgbClr val="002060"/>
                </a:solidFill>
                <a:cs typeface="Arial" pitchFamily="34" charset="0"/>
              </a:rPr>
              <a:t>2018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год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265 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проектов на сумму кредитов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11,1 </a:t>
            </a:r>
            <a:r>
              <a:rPr lang="ru-RU" sz="1400" b="1" i="1" dirty="0">
                <a:solidFill>
                  <a:srgbClr val="002060"/>
                </a:solidFill>
                <a:cs typeface="Arial" pitchFamily="34" charset="0"/>
              </a:rPr>
              <a:t>млрд. тенге</a:t>
            </a:r>
            <a:r>
              <a:rPr lang="ru-RU" sz="1400" i="1" dirty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85504"/>
            <a:ext cx="3672407" cy="5306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>
                <a:solidFill>
                  <a:srgbClr val="002060"/>
                </a:solidFill>
              </a:rPr>
              <a:t>Апексный</a:t>
            </a:r>
            <a:r>
              <a:rPr lang="ru-RU" sz="1800" b="1" dirty="0" smtClean="0">
                <a:solidFill>
                  <a:srgbClr val="002060"/>
                </a:solidFill>
              </a:rPr>
              <a:t> департамент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1556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kk-KZ" sz="1200" dirty="0" smtClean="0">
                <a:ea typeface="Calibri" panose="020F0502020204030204" pitchFamily="34" charset="0"/>
              </a:rPr>
              <a:t>В целях исполнения </a:t>
            </a:r>
            <a:r>
              <a:rPr lang="ru-RU" sz="1200" dirty="0">
                <a:ea typeface="Calibri" panose="020F0502020204030204" pitchFamily="34" charset="0"/>
              </a:rPr>
              <a:t>п</a:t>
            </a:r>
            <a:r>
              <a:rPr lang="ru-RU" sz="1200" dirty="0" smtClean="0">
                <a:ea typeface="Calibri" panose="020F0502020204030204" pitchFamily="34" charset="0"/>
              </a:rPr>
              <a:t>ункта </a:t>
            </a:r>
            <a:r>
              <a:rPr lang="ru-RU" sz="1200" dirty="0">
                <a:ea typeface="Calibri" panose="020F0502020204030204" pitchFamily="34" charset="0"/>
              </a:rPr>
              <a:t>117 </a:t>
            </a:r>
            <a:r>
              <a:rPr lang="ru-RU" sz="1200" dirty="0" smtClean="0">
                <a:ea typeface="Calibri" panose="020F0502020204030204" pitchFamily="34" charset="0"/>
              </a:rPr>
              <a:t>Плана </a:t>
            </a:r>
            <a:r>
              <a:rPr lang="ru-RU" sz="1200" dirty="0">
                <a:ea typeface="Calibri" panose="020F0502020204030204" pitchFamily="34" charset="0"/>
              </a:rPr>
              <a:t>работы Правительства Республики Казахстан на 2018 год, утвержденного распоряжением </a:t>
            </a:r>
            <a:r>
              <a:rPr lang="ru-RU" sz="1200" dirty="0" smtClean="0">
                <a:ea typeface="Calibri" panose="020F0502020204030204" pitchFamily="34" charset="0"/>
              </a:rPr>
              <a:t>Премьер-Министра</a:t>
            </a:r>
            <a:r>
              <a:rPr lang="kk-KZ" sz="1200" dirty="0" smtClean="0">
                <a:ea typeface="Calibri" panose="020F0502020204030204" pitchFamily="34" charset="0"/>
              </a:rPr>
              <a:t>, а также</a:t>
            </a:r>
            <a:r>
              <a:rPr lang="ru-RU" sz="1200" dirty="0" smtClean="0">
                <a:ea typeface="Calibri" panose="020F0502020204030204" pitchFamily="34" charset="0"/>
              </a:rPr>
              <a:t> пункта </a:t>
            </a:r>
            <a:r>
              <a:rPr lang="ru-RU" sz="1200" dirty="0">
                <a:ea typeface="Calibri" panose="020F0502020204030204" pitchFamily="34" charset="0"/>
              </a:rPr>
              <a:t>18 Плана мероприятий на 2017-2019гг. по реализации Стратегии развития </a:t>
            </a:r>
            <a:r>
              <a:rPr lang="ru-RU" sz="1200" dirty="0" smtClean="0">
                <a:ea typeface="Calibri" panose="020F0502020204030204" pitchFamily="34" charset="0"/>
              </a:rPr>
              <a:t>Фонда «</a:t>
            </a:r>
            <a:r>
              <a:rPr lang="ru-RU" sz="1200" dirty="0">
                <a:ea typeface="Calibri" panose="020F0502020204030204" pitchFamily="34" charset="0"/>
              </a:rPr>
              <a:t>Даму» </a:t>
            </a:r>
            <a:r>
              <a:rPr lang="kk-KZ" sz="1200" dirty="0" smtClean="0">
                <a:ea typeface="Calibri" panose="020F0502020204030204" pitchFamily="34" charset="0"/>
              </a:rPr>
              <a:t>создано новое структурное подразделение - Апексный департамент. Для поддержки микро бизнеса посредством осуществления непосредственного финансирования микрофинансовых организаций, была пересмотрена организационная структура Фонда. </a:t>
            </a:r>
            <a:endParaRPr lang="ru-RU" sz="1200" dirty="0" smtClean="0"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308729"/>
            <a:ext cx="8568952" cy="2279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002060"/>
                </a:solidFill>
              </a:rPr>
              <a:t>Основные задачи: </a:t>
            </a:r>
            <a:endParaRPr lang="ru-RU" sz="1400" dirty="0"/>
          </a:p>
          <a:p>
            <a:pPr lvl="0" defTabSz="533400">
              <a:spcBef>
                <a:spcPct val="0"/>
              </a:spcBef>
              <a:spcAft>
                <a:spcPct val="35000"/>
              </a:spcAft>
            </a:pPr>
            <a:endParaRPr lang="kk-KZ" sz="1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85750" lvl="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kk-KZ" sz="1200" dirty="0" smtClean="0">
                <a:solidFill>
                  <a:srgbClr val="002060"/>
                </a:solidFill>
                <a:ea typeface="Calibri" panose="020F0502020204030204" pitchFamily="34" charset="0"/>
              </a:rPr>
              <a:t>Эффективное </a:t>
            </a:r>
            <a:r>
              <a:rPr lang="kk-KZ" sz="1200" dirty="0">
                <a:solidFill>
                  <a:srgbClr val="002060"/>
                </a:solidFill>
                <a:ea typeface="Calibri" panose="020F0502020204030204" pitchFamily="34" charset="0"/>
              </a:rPr>
              <a:t>доведение средств до микро и малого бизнеса через </a:t>
            </a:r>
            <a:r>
              <a:rPr lang="kk-KZ" sz="1200" dirty="0" smtClean="0">
                <a:solidFill>
                  <a:srgbClr val="002060"/>
                </a:solidFill>
                <a:ea typeface="Calibri" panose="020F0502020204030204" pitchFamily="34" charset="0"/>
              </a:rPr>
              <a:t>МФО</a:t>
            </a:r>
          </a:p>
          <a:p>
            <a:pPr marL="285750" lvl="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Расширение инструментов фондирования МФО</a:t>
            </a:r>
          </a:p>
          <a:p>
            <a:pPr marL="28575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Привлечение стратегического партнера – донора в лице международного финансового института</a:t>
            </a:r>
            <a:endParaRPr lang="ru-RU" sz="1200" dirty="0">
              <a:solidFill>
                <a:srgbClr val="002060"/>
              </a:solidFill>
            </a:endParaRPr>
          </a:p>
          <a:p>
            <a:pPr marL="28575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Предоставление </a:t>
            </a:r>
            <a:r>
              <a:rPr lang="ru-RU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кредитных </a:t>
            </a: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средств МФО за счет привлеченных средств от доноров</a:t>
            </a:r>
            <a:endParaRPr lang="ru-RU" sz="1200" dirty="0">
              <a:solidFill>
                <a:srgbClr val="002060"/>
              </a:solidFill>
            </a:endParaRPr>
          </a:p>
          <a:p>
            <a:pPr marL="28575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Концептуальное разделение функционала по финансированию БВУ с крупными суммами и МФО, КТ  с  более меньшими суммами</a:t>
            </a:r>
            <a:endParaRPr lang="ru-RU" sz="1200" dirty="0">
              <a:solidFill>
                <a:srgbClr val="002060"/>
              </a:solidFill>
            </a:endParaRPr>
          </a:p>
          <a:p>
            <a:pPr marL="285750" indent="-285750" defTabSz="533400"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Нефинансовая поддержка МФО (проведение </a:t>
            </a:r>
            <a:r>
              <a:rPr lang="ru-RU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тренингов </a:t>
            </a: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для сотрудников </a:t>
            </a:r>
            <a:r>
              <a:rPr lang="ru-RU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МФО, </a:t>
            </a: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методологическая </a:t>
            </a:r>
            <a:r>
              <a:rPr lang="ru-RU" sz="1200" dirty="0" smtClean="0">
                <a:solidFill>
                  <a:srgbClr val="002060"/>
                </a:solidFill>
                <a:cs typeface="Calibri" panose="020F0502020204030204" pitchFamily="34" charset="0"/>
              </a:rPr>
              <a:t>и техническая поддержка </a:t>
            </a:r>
            <a:r>
              <a:rPr lang="ru-RU" sz="1200" dirty="0">
                <a:solidFill>
                  <a:srgbClr val="002060"/>
                </a:solidFill>
                <a:cs typeface="Calibri" panose="020F0502020204030204" pitchFamily="34" charset="0"/>
              </a:rPr>
              <a:t>МФО)</a:t>
            </a:r>
            <a:endParaRPr lang="kk-KZ" sz="12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604" y="195486"/>
            <a:ext cx="3960420" cy="720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Клиентский сервис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913576"/>
              </p:ext>
            </p:extLst>
          </p:nvPr>
        </p:nvGraphicFramePr>
        <p:xfrm>
          <a:off x="107504" y="1203598"/>
          <a:ext cx="4392488" cy="280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157667"/>
            <a:ext cx="39604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В </a:t>
            </a:r>
            <a:r>
              <a:rPr lang="ru-RU" sz="9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2018</a:t>
            </a: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 году 18 Центрами обслуживания предпринимателей (ЦОП) </a:t>
            </a:r>
            <a:r>
              <a:rPr lang="ru-RU" sz="9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5 746 </a:t>
            </a: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проектов </a:t>
            </a:r>
            <a:r>
              <a:rPr lang="ru-RU" sz="900" dirty="0">
                <a:solidFill>
                  <a:schemeClr val="tx1"/>
                </a:solidFill>
                <a:cs typeface="Calibri" panose="020F0502020204030204" pitchFamily="34" charset="0"/>
              </a:rPr>
              <a:t>предпринимателей сопровождены </a:t>
            </a: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до БВУ/ЛК/МФО по инструментам: гарантирования, субсидирования и кредитования.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4157667"/>
            <a:ext cx="39604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В </a:t>
            </a:r>
            <a:r>
              <a:rPr lang="ru-RU" sz="9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2018</a:t>
            </a: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 году 18 ЦОП продолжена работа информированию о мерах поддержки Фонда и всего за период проконсультированы </a:t>
            </a:r>
            <a:r>
              <a:rPr lang="ru-RU" sz="9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34 843 </a:t>
            </a:r>
            <a:r>
              <a:rPr lang="ru-RU" sz="900" dirty="0" smtClean="0">
                <a:solidFill>
                  <a:schemeClr val="tx1"/>
                </a:solidFill>
                <a:cs typeface="Calibri" panose="020F0502020204030204" pitchFamily="34" charset="0"/>
              </a:rPr>
              <a:t>СЧП по инструментам: гарантирования, субсидирования и кредитования  </a:t>
            </a:r>
            <a:endParaRPr lang="ru-RU" sz="9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79147"/>
              </p:ext>
            </p:extLst>
          </p:nvPr>
        </p:nvGraphicFramePr>
        <p:xfrm>
          <a:off x="4780593" y="1203386"/>
          <a:ext cx="4032449" cy="280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>
            <a:spLocks noChangeAspect="1"/>
          </p:cNvSpPr>
          <p:nvPr/>
        </p:nvSpPr>
        <p:spPr>
          <a:xfrm>
            <a:off x="3764313" y="2283718"/>
            <a:ext cx="1231337" cy="1231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40 589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Оказанных услуг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915565"/>
            <a:ext cx="1632189" cy="24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Результаты: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133600" cy="273844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267494"/>
            <a:ext cx="2376264" cy="555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Мониторинг</a:t>
            </a:r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8CA762F-A9F5-4407-AFC4-11D3F21C1EC6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60279"/>
            <a:ext cx="8640960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1300" dirty="0" smtClean="0"/>
              <a:t>На постоянной основе проводится </a:t>
            </a:r>
            <a:r>
              <a:rPr lang="ru-RU" sz="1300" dirty="0"/>
              <a:t>мониторинг проектов в рамках Программ Фонда по финансовой поддержке субъектов частного предпринимательства. Фактически за 201</a:t>
            </a:r>
            <a:r>
              <a:rPr lang="en-US" sz="1300" dirty="0"/>
              <a:t>8</a:t>
            </a:r>
            <a:r>
              <a:rPr lang="ru-RU" sz="1300" dirty="0"/>
              <a:t> год </a:t>
            </a:r>
            <a:r>
              <a:rPr lang="ru-RU" sz="1300" dirty="0" smtClean="0"/>
              <a:t>Фонд осуществил мониторинг по </a:t>
            </a:r>
            <a:r>
              <a:rPr lang="ru-RU" sz="1300" b="1" dirty="0" smtClean="0">
                <a:solidFill>
                  <a:srgbClr val="C00000"/>
                </a:solidFill>
              </a:rPr>
              <a:t>6 </a:t>
            </a:r>
            <a:r>
              <a:rPr lang="en-US" sz="1300" b="1" dirty="0">
                <a:solidFill>
                  <a:srgbClr val="C00000"/>
                </a:solidFill>
              </a:rPr>
              <a:t>784</a:t>
            </a:r>
            <a:r>
              <a:rPr lang="ru-RU" sz="1300" b="1" dirty="0"/>
              <a:t> </a:t>
            </a:r>
            <a:r>
              <a:rPr lang="ru-RU" sz="1300" dirty="0" smtClean="0"/>
              <a:t>проектам, </a:t>
            </a:r>
            <a:r>
              <a:rPr lang="ru-RU" sz="1300" dirty="0"/>
              <a:t>в том числе: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84230"/>
            <a:ext cx="4176464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в рамках ПОР – </a:t>
            </a:r>
            <a:r>
              <a:rPr lang="ru-RU" sz="900" b="1" dirty="0"/>
              <a:t>1 237 проектов</a:t>
            </a:r>
            <a:r>
              <a:rPr lang="ru-RU" sz="9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в рамках средств НФ РК (I-III транши) – </a:t>
            </a:r>
            <a:r>
              <a:rPr lang="ru-RU" sz="900" b="1" dirty="0"/>
              <a:t>819 проектов</a:t>
            </a:r>
            <a:r>
              <a:rPr lang="ru-RU" sz="9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в рамках агентских соглашений по средствам ЕНПФ – </a:t>
            </a:r>
            <a:r>
              <a:rPr lang="ru-RU" sz="900" b="1" dirty="0"/>
              <a:t>737 проектов</a:t>
            </a:r>
            <a:r>
              <a:rPr lang="ru-RU" sz="9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мониторинг субсидируемых проектов </a:t>
            </a:r>
            <a:r>
              <a:rPr lang="ru-RU" sz="900" dirty="0" smtClean="0"/>
              <a:t>- </a:t>
            </a:r>
            <a:r>
              <a:rPr lang="ru-RU" sz="900" b="1" dirty="0"/>
              <a:t>1796 проектов</a:t>
            </a:r>
            <a:r>
              <a:rPr lang="ru-RU" sz="9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мониторинг гарантируемых проектов (ДКБ 2020, «Даму-</a:t>
            </a:r>
            <a:r>
              <a:rPr lang="ru-RU" sz="900" dirty="0" err="1"/>
              <a:t>Оптима</a:t>
            </a:r>
            <a:r>
              <a:rPr lang="ru-RU" sz="900" dirty="0"/>
              <a:t>», </a:t>
            </a:r>
            <a:r>
              <a:rPr lang="ru-RU" sz="900" dirty="0" smtClean="0"/>
              <a:t>«</a:t>
            </a:r>
            <a:r>
              <a:rPr lang="ru-RU" sz="900" dirty="0" err="1" smtClean="0"/>
              <a:t>Енбек</a:t>
            </a:r>
            <a:r>
              <a:rPr lang="ru-RU" sz="900" dirty="0" smtClean="0"/>
              <a:t>») </a:t>
            </a:r>
            <a:r>
              <a:rPr lang="ru-RU" sz="900" b="1" dirty="0"/>
              <a:t>– 1 655 </a:t>
            </a:r>
            <a:r>
              <a:rPr lang="ru-RU" sz="900" dirty="0"/>
              <a:t>проектов;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мониторинг грантов – </a:t>
            </a:r>
            <a:r>
              <a:rPr lang="ru-RU" sz="900" b="1" dirty="0"/>
              <a:t>522 проекта</a:t>
            </a:r>
            <a:r>
              <a:rPr lang="ru-RU" sz="9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ru-RU" sz="900" dirty="0"/>
              <a:t>в рамках Программы жилищного строительства «</a:t>
            </a:r>
            <a:r>
              <a:rPr lang="ru-RU" sz="900" dirty="0" err="1"/>
              <a:t>Нұрлы</a:t>
            </a:r>
            <a:r>
              <a:rPr lang="ru-RU" sz="900" dirty="0"/>
              <a:t> </a:t>
            </a:r>
            <a:r>
              <a:rPr lang="ru-RU" sz="900" dirty="0" err="1"/>
              <a:t>жер</a:t>
            </a:r>
            <a:r>
              <a:rPr lang="ru-RU" sz="900" dirty="0"/>
              <a:t>» - </a:t>
            </a:r>
            <a:r>
              <a:rPr lang="ru-RU" sz="900" b="1" dirty="0"/>
              <a:t>18 проектов</a:t>
            </a:r>
            <a:r>
              <a:rPr lang="ru-RU" sz="900" b="1" dirty="0" smtClean="0"/>
              <a:t>.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1784230"/>
            <a:ext cx="3168352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в рамках ПОР – </a:t>
            </a:r>
            <a:r>
              <a:rPr lang="ru-RU" sz="1000" b="1" dirty="0" smtClean="0"/>
              <a:t>24 проекта</a:t>
            </a:r>
            <a:r>
              <a:rPr lang="ru-RU" sz="1000" dirty="0" smtClean="0"/>
              <a:t>;</a:t>
            </a:r>
            <a:endParaRPr lang="ru-RU" sz="1000" dirty="0"/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в рамках средств НФ РК (I-III транши) – </a:t>
            </a:r>
            <a:r>
              <a:rPr lang="ru-RU" sz="1000" b="1" dirty="0" smtClean="0"/>
              <a:t>17 </a:t>
            </a:r>
            <a:r>
              <a:rPr lang="ru-RU" sz="1000" b="1" dirty="0"/>
              <a:t>проектов</a:t>
            </a:r>
            <a:r>
              <a:rPr lang="ru-RU" sz="10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в рамках </a:t>
            </a:r>
            <a:r>
              <a:rPr lang="ru-RU" sz="1000" dirty="0" smtClean="0"/>
              <a:t>ЕНПФ </a:t>
            </a:r>
            <a:r>
              <a:rPr lang="ru-RU" sz="1000" dirty="0"/>
              <a:t>– </a:t>
            </a:r>
            <a:r>
              <a:rPr lang="ru-RU" sz="1000" b="1" dirty="0" smtClean="0"/>
              <a:t>19 </a:t>
            </a:r>
            <a:r>
              <a:rPr lang="ru-RU" sz="1000" b="1" dirty="0"/>
              <a:t>проектов</a:t>
            </a:r>
            <a:r>
              <a:rPr lang="ru-RU" sz="10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мониторинг субсидируемых проектов </a:t>
            </a:r>
            <a:r>
              <a:rPr lang="ru-RU" sz="1000" dirty="0" smtClean="0"/>
              <a:t>- </a:t>
            </a:r>
            <a:r>
              <a:rPr lang="ru-RU" sz="1000" b="1" dirty="0" smtClean="0"/>
              <a:t>21 проект</a:t>
            </a:r>
            <a:r>
              <a:rPr lang="ru-RU" sz="1000" dirty="0" smtClean="0"/>
              <a:t>;</a:t>
            </a:r>
            <a:endParaRPr lang="ru-RU" sz="1000" dirty="0"/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мониторинг гарантируемых </a:t>
            </a:r>
            <a:r>
              <a:rPr lang="ru-RU" sz="1000" dirty="0" smtClean="0"/>
              <a:t>проектов </a:t>
            </a:r>
            <a:r>
              <a:rPr lang="ru-RU" sz="1000" b="1" dirty="0" smtClean="0"/>
              <a:t>– 17 </a:t>
            </a:r>
            <a:r>
              <a:rPr lang="ru-RU" sz="1000" dirty="0" smtClean="0"/>
              <a:t>проектов</a:t>
            </a:r>
            <a:r>
              <a:rPr lang="ru-RU" sz="1000" dirty="0"/>
              <a:t>;</a:t>
            </a: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ru-RU" sz="1000" dirty="0"/>
              <a:t>мониторинг грантов – </a:t>
            </a:r>
            <a:r>
              <a:rPr lang="ru-RU" sz="1000" b="1" dirty="0" smtClean="0"/>
              <a:t>58 проектов</a:t>
            </a:r>
            <a:r>
              <a:rPr lang="ru-RU" sz="1000" dirty="0" smtClean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5" y="2192510"/>
            <a:ext cx="1296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</a:rPr>
              <a:t>Выявлены нарушения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572000" y="2442650"/>
            <a:ext cx="1008112" cy="504056"/>
          </a:xfrm>
          <a:prstGeom prst="stripedRightArrow">
            <a:avLst>
              <a:gd name="adj1" fmla="val 70298"/>
              <a:gd name="adj2" fmla="val 715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12470" y="3531771"/>
            <a:ext cx="1128211" cy="1128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ctr">
              <a:spcAft>
                <a:spcPts val="0"/>
              </a:spcAft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Произведено </a:t>
            </a: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замещение</a:t>
            </a: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929,1</a:t>
            </a:r>
          </a:p>
          <a:p>
            <a:pPr algn="ctr" fontAlgn="ctr"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млн. тенге</a:t>
            </a: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6972181" y="3531771"/>
            <a:ext cx="1128211" cy="1128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ctr"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замещению (целевому использование средств)</a:t>
            </a:r>
          </a:p>
          <a:p>
            <a:pPr algn="ctr" fontAlgn="ctr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1 263,9 </a:t>
            </a:r>
          </a:p>
          <a:p>
            <a:pPr algn="ctr" fontAlgn="ctr"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тенге</a:t>
            </a: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252759" y="3531771"/>
            <a:ext cx="1128211" cy="1128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 fontAlgn="ctr">
              <a:spcAft>
                <a:spcPts val="0"/>
              </a:spcAft>
            </a:pP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Взысканы </a:t>
            </a: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штрафы</a:t>
            </a:r>
          </a:p>
          <a:p>
            <a:pPr algn="ctr" font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35,56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млн. тенге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1392509" y="3531771"/>
            <a:ext cx="1128211" cy="1128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ctr">
              <a:spcAft>
                <a:spcPts val="0"/>
              </a:spcAft>
            </a:pP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Начислены штрафы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91,06</a:t>
            </a:r>
          </a:p>
          <a:p>
            <a:pPr algn="ctr" fontAlgn="ctr"/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млн. тенге</a:t>
            </a:r>
            <a:endParaRPr lang="ru-RU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 flipH="1">
            <a:off x="6409152" y="3826335"/>
            <a:ext cx="444007" cy="539082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 flipH="1">
            <a:off x="4526402" y="3826336"/>
            <a:ext cx="444007" cy="539082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10800000" flipH="1">
            <a:off x="2663321" y="3826335"/>
            <a:ext cx="444007" cy="539082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solidFill>
                  <a:srgbClr val="002060"/>
                </a:solidFill>
              </a:rPr>
              <a:t>Привлечение средств</a:t>
            </a:r>
            <a:r>
              <a:rPr lang="ru-RU" altLang="ru-RU" sz="1800" dirty="0">
                <a:solidFill>
                  <a:srgbClr val="002060"/>
                </a:solidFill>
              </a:rPr>
              <a:t/>
            </a:r>
            <a:br>
              <a:rPr lang="ru-RU" altLang="ru-RU" sz="1800" dirty="0">
                <a:solidFill>
                  <a:srgbClr val="002060"/>
                </a:solidFill>
              </a:rPr>
            </a:br>
            <a:r>
              <a:rPr lang="ru-RU" altLang="ru-RU" sz="1800" dirty="0">
                <a:solidFill>
                  <a:srgbClr val="002060"/>
                </a:solidFill>
              </a:rPr>
              <a:t>Международное сотрудничество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15</a:t>
            </a:fld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572000" y="1131590"/>
            <a:ext cx="12419" cy="36356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усеченными противолежащими углами 24"/>
          <p:cNvSpPr/>
          <p:nvPr/>
        </p:nvSpPr>
        <p:spPr>
          <a:xfrm>
            <a:off x="251520" y="1131590"/>
            <a:ext cx="4136432" cy="720080"/>
          </a:xfrm>
          <a:prstGeom prst="snip2DiagRect">
            <a:avLst/>
          </a:prstGeom>
          <a:solidFill>
            <a:srgbClr val="ADE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cs typeface="Arial" pitchFamily="34" charset="0"/>
              </a:rPr>
              <a:t>Привлечено: </a:t>
            </a:r>
            <a:r>
              <a:rPr lang="ru-RU" sz="1900" b="1" dirty="0">
                <a:solidFill>
                  <a:srgbClr val="002060"/>
                </a:solidFill>
                <a:cs typeface="Arial" pitchFamily="34" charset="0"/>
              </a:rPr>
              <a:t>67 136 млн. тенге</a:t>
            </a:r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4776645" y="1131590"/>
            <a:ext cx="4136432" cy="720080"/>
          </a:xfrm>
          <a:prstGeom prst="snip2DiagRect">
            <a:avLst/>
          </a:prstGeom>
          <a:solidFill>
            <a:srgbClr val="BD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Сотрудничество с международными финансовыми организациями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с двумя усеченными противолежащими углами 26"/>
          <p:cNvSpPr/>
          <p:nvPr/>
        </p:nvSpPr>
        <p:spPr>
          <a:xfrm>
            <a:off x="251520" y="1995686"/>
            <a:ext cx="4136432" cy="18002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600" dirty="0" smtClean="0">
                <a:solidFill>
                  <a:srgbClr val="002060"/>
                </a:solidFill>
              </a:rPr>
              <a:t>АБР </a:t>
            </a:r>
            <a:r>
              <a:rPr lang="ru-RU" sz="1600" b="1" dirty="0">
                <a:solidFill>
                  <a:srgbClr val="002060"/>
                </a:solidFill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</a:rPr>
              <a:t> 23 837 млн. тенге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ЕБРР </a:t>
            </a:r>
            <a:r>
              <a:rPr lang="ru-RU" sz="1600" b="1" dirty="0" smtClean="0">
                <a:solidFill>
                  <a:srgbClr val="002060"/>
                </a:solidFill>
              </a:rPr>
              <a:t>- 10 285 млн. тенге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МИО (ТРП) </a:t>
            </a:r>
            <a:r>
              <a:rPr lang="ru-RU" sz="1600" b="1" dirty="0" smtClean="0">
                <a:solidFill>
                  <a:srgbClr val="002060"/>
                </a:solidFill>
              </a:rPr>
              <a:t>- 3 070 млн. тенге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МИО (</a:t>
            </a:r>
            <a:r>
              <a:rPr lang="ru-RU" sz="1600" dirty="0" err="1" smtClean="0">
                <a:solidFill>
                  <a:srgbClr val="002060"/>
                </a:solidFill>
              </a:rPr>
              <a:t>Енбек</a:t>
            </a:r>
            <a:r>
              <a:rPr lang="ru-RU" sz="1600" dirty="0" smtClean="0">
                <a:solidFill>
                  <a:srgbClr val="002060"/>
                </a:solidFill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</a:rPr>
              <a:t>- 13 948 млн. тенге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Облигационный </a:t>
            </a:r>
            <a:r>
              <a:rPr lang="ru-RU" sz="1400" dirty="0" err="1" smtClean="0">
                <a:solidFill>
                  <a:srgbClr val="002060"/>
                </a:solidFill>
              </a:rPr>
              <a:t>займ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</a:rPr>
              <a:t> 15 996 млн. тенге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4776645" y="1995686"/>
            <a:ext cx="4136432" cy="1800200"/>
          </a:xfrm>
          <a:prstGeom prst="snip2DiagRect">
            <a:avLst/>
          </a:prstGeom>
          <a:solidFill>
            <a:srgbClr val="BD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numCol="2" rtlCol="0" anchor="t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</a:rPr>
              <a:t>PARP, </a:t>
            </a:r>
            <a:r>
              <a:rPr lang="ru-RU" sz="1050" dirty="0" smtClean="0">
                <a:solidFill>
                  <a:srgbClr val="002060"/>
                </a:solidFill>
              </a:rPr>
              <a:t>PFR</a:t>
            </a:r>
            <a:r>
              <a:rPr lang="ru-RU" sz="1050" dirty="0">
                <a:solidFill>
                  <a:srgbClr val="002060"/>
                </a:solidFill>
              </a:rPr>
              <a:t>, </a:t>
            </a:r>
            <a:r>
              <a:rPr lang="ru-RU" sz="1050" dirty="0" smtClean="0">
                <a:solidFill>
                  <a:srgbClr val="002060"/>
                </a:solidFill>
              </a:rPr>
              <a:t>BGK</a:t>
            </a:r>
            <a:endParaRPr lang="en-US" sz="1050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EY Poland</a:t>
            </a:r>
            <a:endParaRPr lang="ru-RU" sz="105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SME Corp.</a:t>
            </a:r>
            <a:endParaRPr lang="ru-RU" sz="105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2060"/>
                </a:solidFill>
              </a:rPr>
              <a:t>SBC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2060"/>
                </a:solidFill>
              </a:rPr>
              <a:t>JICA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err="1" smtClean="0">
                <a:solidFill>
                  <a:srgbClr val="002060"/>
                </a:solidFill>
              </a:rPr>
              <a:t>Amanie</a:t>
            </a:r>
            <a:r>
              <a:rPr lang="en-US" sz="1050" dirty="0" smtClean="0">
                <a:solidFill>
                  <a:srgbClr val="002060"/>
                </a:solidFill>
              </a:rPr>
              <a:t> advisors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2060"/>
                </a:solidFill>
              </a:rPr>
              <a:t>KOSGEB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2060"/>
                </a:solidFill>
              </a:rPr>
              <a:t>Silk Road Fund Co.</a:t>
            </a:r>
            <a:r>
              <a:rPr lang="ru-RU" sz="1050" dirty="0" smtClean="0">
                <a:solidFill>
                  <a:srgbClr val="002060"/>
                </a:solidFill>
              </a:rPr>
              <a:t> </a:t>
            </a:r>
            <a:endParaRPr lang="en-US" sz="1050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 smtClean="0">
                <a:solidFill>
                  <a:srgbClr val="002060"/>
                </a:solidFill>
              </a:rPr>
              <a:t>AIIB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ПРООН Казахстан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</a:rPr>
              <a:t>ЗЕЛЕНЫЙ КЛИМАТИЧЕСКИЙ ФОНД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ГВБ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ЕБРР, АБР, ЕИБ, </a:t>
            </a:r>
            <a:r>
              <a:rPr lang="en-US" sz="1050" dirty="0" smtClean="0">
                <a:solidFill>
                  <a:srgbClr val="002060"/>
                </a:solidFill>
              </a:rPr>
              <a:t>ICD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2060"/>
                </a:solidFill>
              </a:rPr>
              <a:t>БЕЛАРП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Фонд «Наше будущее», ЕАБР, Корпорация МСП, Банк </a:t>
            </a:r>
            <a:r>
              <a:rPr lang="ru-RU" sz="105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МСП</a:t>
            </a:r>
            <a:endParaRPr lang="ru-RU" sz="105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30" name="Прямоугольник с двумя усеченными противолежащими углами 29"/>
          <p:cNvSpPr/>
          <p:nvPr/>
        </p:nvSpPr>
        <p:spPr>
          <a:xfrm>
            <a:off x="251520" y="3939901"/>
            <a:ext cx="4136432" cy="827361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В 2018 </a:t>
            </a:r>
            <a:r>
              <a:rPr lang="ru-RU" sz="1300" b="1" dirty="0">
                <a:solidFill>
                  <a:srgbClr val="002060"/>
                </a:solidFill>
              </a:rPr>
              <a:t>году </a:t>
            </a:r>
            <a:r>
              <a:rPr lang="ru-RU" sz="1300" b="1" dirty="0" smtClean="0">
                <a:solidFill>
                  <a:srgbClr val="002060"/>
                </a:solidFill>
              </a:rPr>
              <a:t>с Исламской Корпорацией </a:t>
            </a:r>
            <a:r>
              <a:rPr lang="ru-RU" sz="1300" b="1" dirty="0">
                <a:solidFill>
                  <a:srgbClr val="002060"/>
                </a:solidFill>
              </a:rPr>
              <a:t>по Развитию Частного сектора </a:t>
            </a:r>
            <a:r>
              <a:rPr lang="ru-RU" sz="1300" b="1" dirty="0" smtClean="0">
                <a:solidFill>
                  <a:srgbClr val="002060"/>
                </a:solidFill>
              </a:rPr>
              <a:t>(</a:t>
            </a:r>
            <a:r>
              <a:rPr lang="en-US" sz="1300" b="1" dirty="0" smtClean="0">
                <a:solidFill>
                  <a:srgbClr val="002060"/>
                </a:solidFill>
              </a:rPr>
              <a:t>ICD</a:t>
            </a:r>
            <a:r>
              <a:rPr lang="ru-RU" sz="1300" b="1" dirty="0" smtClean="0">
                <a:solidFill>
                  <a:srgbClr val="002060"/>
                </a:solidFill>
              </a:rPr>
              <a:t>)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</a:rPr>
              <a:t>отработаны предварительные условия привлечения средств. 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с двумя усеченными противолежащими углами 30"/>
          <p:cNvSpPr/>
          <p:nvPr/>
        </p:nvSpPr>
        <p:spPr>
          <a:xfrm>
            <a:off x="4776645" y="3939901"/>
            <a:ext cx="4136432" cy="827361"/>
          </a:xfrm>
          <a:prstGeom prst="snip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В 2018 году была организована 1-ая стажировка в </a:t>
            </a:r>
            <a:r>
              <a:rPr lang="en-US" sz="1500" b="1" dirty="0" smtClean="0">
                <a:solidFill>
                  <a:srgbClr val="002060"/>
                </a:solidFill>
              </a:rPr>
              <a:t>KOSGEB</a:t>
            </a:r>
            <a:r>
              <a:rPr lang="ru-RU" sz="1500" b="1" dirty="0" smtClean="0">
                <a:solidFill>
                  <a:srgbClr val="002060"/>
                </a:solidFill>
              </a:rPr>
              <a:t> (Анкара, Турция)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95486"/>
            <a:ext cx="5181858" cy="648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ИТ инициативы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8CA762F-A9F5-4407-AFC4-11D3F21C1EC6}" type="slidenum">
              <a:rPr lang="ru-RU" smtClean="0"/>
              <a:t>16</a:t>
            </a:fld>
            <a:endParaRPr lang="ru-RU"/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467544" y="1563638"/>
            <a:ext cx="3960440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бизнес- процессов Фонда</a:t>
            </a:r>
          </a:p>
          <a:p>
            <a:pPr fontAlgn="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Задачи: </a:t>
            </a:r>
            <a:r>
              <a:rPr lang="ru-RU" sz="1400" b="1" dirty="0" smtClean="0">
                <a:solidFill>
                  <a:srgbClr val="C00000"/>
                </a:solidFill>
              </a:rPr>
              <a:t>66/72</a:t>
            </a:r>
          </a:p>
          <a:p>
            <a:pPr fontAlgn="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Исполнение: </a:t>
            </a:r>
            <a:r>
              <a:rPr lang="ru-RU" sz="1400" b="1" dirty="0" smtClean="0">
                <a:solidFill>
                  <a:srgbClr val="C00000"/>
                </a:solidFill>
              </a:rPr>
              <a:t>92%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716016" y="1563638"/>
            <a:ext cx="3960440" cy="1152128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7872" fontAlgn="t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с Порталом электронного правительства Республики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Казахстан</a:t>
            </a:r>
          </a:p>
          <a:p>
            <a:pPr fontAlgn="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Задача: </a:t>
            </a:r>
            <a:r>
              <a:rPr lang="ru-RU" sz="1400" b="1" dirty="0" smtClean="0">
                <a:solidFill>
                  <a:srgbClr val="C00000"/>
                </a:solidFill>
              </a:rPr>
              <a:t>1/1</a:t>
            </a:r>
            <a:endParaRPr lang="ru-RU" sz="1400" b="1" dirty="0">
              <a:solidFill>
                <a:srgbClr val="C00000"/>
              </a:solidFill>
            </a:endParaRPr>
          </a:p>
          <a:p>
            <a:pPr fontAlgn="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Исполнение: </a:t>
            </a:r>
            <a:r>
              <a:rPr lang="ru-RU" sz="1400" b="1" dirty="0" smtClean="0">
                <a:solidFill>
                  <a:srgbClr val="C00000"/>
                </a:solidFill>
              </a:rPr>
              <a:t>100%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67544" y="2931790"/>
            <a:ext cx="3960440" cy="115212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7872" fontAlgn="t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обновленных международных стандартов финансовой отчетности МСФО (IFRS)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  <a:p>
            <a:pPr fontAlgn="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Задача: </a:t>
            </a:r>
            <a:r>
              <a:rPr lang="ru-RU" sz="1400" b="1" dirty="0" smtClean="0">
                <a:solidFill>
                  <a:srgbClr val="C00000"/>
                </a:solidFill>
              </a:rPr>
              <a:t>1/1</a:t>
            </a:r>
            <a:endParaRPr lang="ru-RU" sz="1400" b="1" dirty="0">
              <a:solidFill>
                <a:srgbClr val="C00000"/>
              </a:solidFill>
            </a:endParaRPr>
          </a:p>
          <a:p>
            <a:pPr fontAlgn="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Исполнение: </a:t>
            </a:r>
            <a:r>
              <a:rPr lang="ru-RU" sz="1400" b="1" dirty="0" smtClean="0">
                <a:solidFill>
                  <a:srgbClr val="C00000"/>
                </a:solidFill>
              </a:rPr>
              <a:t>100%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716016" y="2931790"/>
            <a:ext cx="3960440" cy="115212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7872" fontAlgn="t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ИТ-инфраструктуры</a:t>
            </a:r>
          </a:p>
          <a:p>
            <a:pPr fontAlgn="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Задача: </a:t>
            </a:r>
            <a:r>
              <a:rPr lang="ru-RU" sz="1400" b="1" dirty="0" smtClean="0">
                <a:solidFill>
                  <a:srgbClr val="C00000"/>
                </a:solidFill>
              </a:rPr>
              <a:t>1/1</a:t>
            </a:r>
            <a:endParaRPr lang="ru-RU" sz="1400" b="1" dirty="0">
              <a:solidFill>
                <a:srgbClr val="C00000"/>
              </a:solidFill>
            </a:endParaRPr>
          </a:p>
          <a:p>
            <a:pPr fontAlgn="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Исполнение: </a:t>
            </a:r>
            <a:r>
              <a:rPr lang="ru-RU" sz="1400" b="1" dirty="0" smtClean="0">
                <a:solidFill>
                  <a:srgbClr val="C00000"/>
                </a:solidFill>
              </a:rPr>
              <a:t>100%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974815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Проекты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1406895"/>
            <a:ext cx="82192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10758"/>
            <a:ext cx="2133600" cy="273844"/>
          </a:xfrm>
        </p:spPr>
        <p:txBody>
          <a:bodyPr/>
          <a:lstStyle/>
          <a:p>
            <a:fld id="{48CA762F-A9F5-4407-AFC4-11D3F21C1EC6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3" y="1045720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5292"/>
                </a:solidFill>
              </a:rPr>
              <a:t>Предоставление гарантий по кредитам субъектов частного предпринимательства в рамках Единой программы поддержки и развития бизнеса «Дорожная карта бизнеса 2020»</a:t>
            </a:r>
            <a:endParaRPr lang="ru-RU" sz="1300" b="0" i="0" dirty="0">
              <a:solidFill>
                <a:srgbClr val="005292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4809" y="1999827"/>
            <a:ext cx="52519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5292"/>
                </a:solidFill>
              </a:rPr>
              <a:t>Предоставление субсидирования части ставки вознаграждения по кредитам в рамках Единой программы поддержки и развития бизнеса «Дорожная карта бизнеса 2020»</a:t>
            </a:r>
            <a:endParaRPr lang="ru-RU" sz="1300" b="0" i="0" dirty="0">
              <a:solidFill>
                <a:srgbClr val="005292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4809" y="3387319"/>
            <a:ext cx="52519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5292"/>
                </a:solidFill>
              </a:rPr>
              <a:t>Подача заявления на получение гарантий в рамках программы продуктивной занятости и массового предпринимательства </a:t>
            </a:r>
            <a:r>
              <a:rPr lang="ru-RU" sz="1300" dirty="0" smtClean="0">
                <a:solidFill>
                  <a:srgbClr val="005292"/>
                </a:solidFill>
              </a:rPr>
              <a:t>«</a:t>
            </a:r>
            <a:r>
              <a:rPr lang="ru-RU" sz="1300" dirty="0" err="1" smtClean="0">
                <a:solidFill>
                  <a:srgbClr val="005292"/>
                </a:solidFill>
              </a:rPr>
              <a:t>Еңбек</a:t>
            </a:r>
            <a:r>
              <a:rPr lang="ru-RU" sz="1300" dirty="0" smtClean="0">
                <a:solidFill>
                  <a:srgbClr val="005292"/>
                </a:solidFill>
              </a:rPr>
              <a:t>» 2017-2021 года</a:t>
            </a:r>
            <a:endParaRPr lang="ru-RU" sz="1300" dirty="0">
              <a:solidFill>
                <a:srgbClr val="00529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27867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Автоматизация услуг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" y="585148"/>
            <a:ext cx="3428571" cy="16126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9" y="3345693"/>
            <a:ext cx="2592288" cy="6791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5539" y="4024810"/>
            <a:ext cx="20778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digital.baiterek.gov.kz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256" y="2067041"/>
            <a:ext cx="1098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www.e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gov.kz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hape 967"/>
          <p:cNvSpPr/>
          <p:nvPr/>
        </p:nvSpPr>
        <p:spPr>
          <a:xfrm>
            <a:off x="8322181" y="1273977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967"/>
          <p:cNvSpPr/>
          <p:nvPr/>
        </p:nvSpPr>
        <p:spPr>
          <a:xfrm>
            <a:off x="8322181" y="2226043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967"/>
          <p:cNvSpPr/>
          <p:nvPr/>
        </p:nvSpPr>
        <p:spPr>
          <a:xfrm>
            <a:off x="8322181" y="3507854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71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15567"/>
            <a:ext cx="864096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Фонд будет являться оператором в рамках Механизма кредитования приоритетных проектов в рамках Дорожной карты по обеспечению долгосрочной </a:t>
            </a:r>
            <a:r>
              <a:rPr lang="ru-RU" sz="1200" dirty="0" err="1">
                <a:solidFill>
                  <a:srgbClr val="002060"/>
                </a:solidFill>
                <a:cs typeface="Times New Roman" pitchFamily="18" charset="0"/>
              </a:rPr>
              <a:t>тенговой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 ликвидности (утвержден ППРК от 11.12.2018г. №820) Сумма выделяемых средств на реализацию Механизма – 600 млрд.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тенге.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Сумма средств для субсидирования – 30 млрд.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тенге;</a:t>
            </a:r>
            <a:endParaRPr 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err="1">
                <a:solidFill>
                  <a:srgbClr val="002060"/>
                </a:solidFill>
              </a:rPr>
              <a:t>Операторство</a:t>
            </a:r>
            <a:r>
              <a:rPr lang="ru-RU" sz="1200" dirty="0">
                <a:solidFill>
                  <a:srgbClr val="002060"/>
                </a:solidFill>
              </a:rPr>
              <a:t> в рамках Механизма кредитования приоритетных проектов в рамках Дорожной карты по обеспечению долгосрочной </a:t>
            </a:r>
            <a:r>
              <a:rPr lang="ru-RU" sz="1200" dirty="0" err="1">
                <a:solidFill>
                  <a:srgbClr val="002060"/>
                </a:solidFill>
              </a:rPr>
              <a:t>тенговой</a:t>
            </a:r>
            <a:r>
              <a:rPr lang="ru-RU" sz="1200" dirty="0">
                <a:solidFill>
                  <a:srgbClr val="002060"/>
                </a:solidFill>
              </a:rPr>
              <a:t> ликвидности – 120 новых </a:t>
            </a:r>
            <a:r>
              <a:rPr lang="ru-RU" sz="1200" dirty="0" smtClean="0">
                <a:solidFill>
                  <a:srgbClr val="002060"/>
                </a:solidFill>
              </a:rPr>
              <a:t>проектов;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Капитализация до 50 млрд. тенге;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Привлечение средств в объеме до 71 млрд. тенге для развития МСБ: </a:t>
            </a:r>
          </a:p>
          <a:p>
            <a:pPr marL="536575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из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внешних (негосударственных) источников  до 15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млрд. тенге</a:t>
            </a:r>
          </a:p>
          <a:p>
            <a:pPr marL="536575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из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внутренних источников (местные исполнительные органы) – до 22 млрд.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тенге</a:t>
            </a:r>
          </a:p>
          <a:p>
            <a:pPr marL="536575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выпуск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и размещение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облигаций –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до 34 млрд.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тенге.</a:t>
            </a:r>
            <a:endParaRPr 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Запуск портфельного гарантирования в рамках государственных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программ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Разработка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продукта обусловленного размещения средств по финансированию сделок по приобретению интеллектуальной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собственности (п.10 Плана мероприятии по реализации Стратегии Фонда);</a:t>
            </a:r>
            <a:endParaRPr 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Открытие финансирования в рамках исламского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окна;</a:t>
            </a: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Увеличение количества партнеров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МФО;</a:t>
            </a:r>
            <a:endParaRPr 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ru-RU" sz="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2310" y="62037"/>
            <a:ext cx="4242514" cy="42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272777"/>
            <a:ext cx="2880320" cy="396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Планы на 2019 год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15567"/>
            <a:ext cx="86409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Привлечение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стратегического партнера – международных финансовых институтов (Всемирного Банка, IFC и др.) в целях предоставления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кредитных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средств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МФО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sz="1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Поддержка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14,6 тыс. проектов МСБ, в том числе:</a:t>
            </a:r>
          </a:p>
          <a:p>
            <a:pPr marL="536575" lvl="1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solidFill>
                  <a:srgbClr val="002060"/>
                </a:solidFill>
              </a:rPr>
              <a:t>9 356 проектов по программам обусловленного размещения средств в БВУ</a:t>
            </a:r>
          </a:p>
          <a:p>
            <a:pPr marL="536575" lvl="1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solidFill>
                  <a:srgbClr val="002060"/>
                </a:solidFill>
              </a:rPr>
              <a:t>1 156 новых проектов по субсидированию в рамках ГП ДКБ 2020</a:t>
            </a:r>
          </a:p>
          <a:p>
            <a:pPr marL="536575" lvl="1" indent="-1778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sz="1200" dirty="0">
                <a:solidFill>
                  <a:srgbClr val="002060"/>
                </a:solidFill>
              </a:rPr>
              <a:t>4 100 новых проектов по </a:t>
            </a:r>
            <a:r>
              <a:rPr lang="ru-RU" sz="1200" dirty="0" smtClean="0">
                <a:solidFill>
                  <a:srgbClr val="002060"/>
                </a:solidFill>
              </a:rPr>
              <a:t>гарантированию.</a:t>
            </a:r>
            <a:endParaRPr lang="ru-RU" sz="12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  <a:cs typeface="Times New Roman" pitchFamily="18" charset="0"/>
              </a:rPr>
              <a:t>Автоматизация бизнес-процессов по обусловленному размещению </a:t>
            </a:r>
            <a:r>
              <a:rPr lang="ru-RU" sz="1200" dirty="0" smtClean="0">
                <a:solidFill>
                  <a:srgbClr val="002060"/>
                </a:solidFill>
                <a:cs typeface="Times New Roman" pitchFamily="18" charset="0"/>
              </a:rPr>
              <a:t>средств.</a:t>
            </a:r>
            <a:endParaRPr lang="ru-RU" sz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ru-RU" sz="8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2310" y="62037"/>
            <a:ext cx="4242514" cy="421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272777"/>
            <a:ext cx="2880320" cy="396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Планы на 2019 год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677961"/>
          </a:xfrm>
        </p:spPr>
        <p:txBody>
          <a:bodyPr/>
          <a:lstStyle/>
          <a:p>
            <a:r>
              <a:rPr lang="ru-RU" altLang="ru-RU" sz="1800" dirty="0" smtClean="0"/>
              <a:t>Содержание: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7574"/>
            <a:ext cx="8568952" cy="3779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Обусловленное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средств в </a:t>
            </a: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БВУ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Государственная программа </a:t>
            </a:r>
            <a:r>
              <a:rPr lang="ru-RU" sz="1200" dirty="0">
                <a:solidFill>
                  <a:srgbClr val="002060"/>
                </a:solidFill>
              </a:rPr>
              <a:t>развития продуктивной занятости и массового </a:t>
            </a:r>
            <a:r>
              <a:rPr lang="ru-RU" sz="1200" dirty="0" smtClean="0">
                <a:solidFill>
                  <a:srgbClr val="002060"/>
                </a:solidFill>
              </a:rPr>
              <a:t>предпринимательства 2017-  2021 </a:t>
            </a:r>
            <a:r>
              <a:rPr lang="ru-RU" sz="1200" dirty="0">
                <a:solidFill>
                  <a:srgbClr val="002060"/>
                </a:solidFill>
              </a:rPr>
              <a:t>годы «</a:t>
            </a:r>
            <a:r>
              <a:rPr lang="ru-RU" sz="1200" dirty="0" err="1">
                <a:solidFill>
                  <a:srgbClr val="002060"/>
                </a:solidFill>
              </a:rPr>
              <a:t>Еңбек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Субсидирование </a:t>
            </a:r>
            <a:r>
              <a:rPr lang="ru-RU" sz="1200" dirty="0">
                <a:solidFill>
                  <a:srgbClr val="002060"/>
                </a:solidFill>
              </a:rPr>
              <a:t>в рамках ГП «ДКБ 2020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Изменения </a:t>
            </a:r>
            <a:r>
              <a:rPr lang="ru-RU" sz="1200" dirty="0">
                <a:solidFill>
                  <a:srgbClr val="002060"/>
                </a:solidFill>
              </a:rPr>
              <a:t>в инструменте субсидирования </a:t>
            </a:r>
            <a:r>
              <a:rPr lang="ru-RU" sz="1200" dirty="0" smtClean="0">
                <a:solidFill>
                  <a:srgbClr val="002060"/>
                </a:solidFill>
              </a:rPr>
              <a:t>ГП </a:t>
            </a:r>
            <a:r>
              <a:rPr lang="ru-RU" sz="1200" dirty="0">
                <a:solidFill>
                  <a:srgbClr val="002060"/>
                </a:solidFill>
              </a:rPr>
              <a:t>«ДКБ 2020» в 2018 </a:t>
            </a:r>
            <a:r>
              <a:rPr lang="ru-RU" sz="1200" dirty="0" smtClean="0">
                <a:solidFill>
                  <a:srgbClr val="002060"/>
                </a:solidFill>
              </a:rPr>
              <a:t>году;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Программа </a:t>
            </a:r>
            <a:r>
              <a:rPr lang="ru-RU" sz="1200" dirty="0">
                <a:solidFill>
                  <a:srgbClr val="002060"/>
                </a:solidFill>
              </a:rPr>
              <a:t>жилищного строительства «</a:t>
            </a:r>
            <a:r>
              <a:rPr lang="ru-RU" sz="1200" dirty="0" err="1">
                <a:solidFill>
                  <a:srgbClr val="002060"/>
                </a:solidFill>
              </a:rPr>
              <a:t>Нұрлы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жер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Программа ПРООН-ГЭФ «</a:t>
            </a:r>
            <a:r>
              <a:rPr lang="ru-RU" sz="1200" dirty="0">
                <a:solidFill>
                  <a:srgbClr val="002060"/>
                </a:solidFill>
              </a:rPr>
              <a:t>Устойчивые города для </a:t>
            </a:r>
            <a:r>
              <a:rPr lang="ru-RU" sz="1200" dirty="0" err="1">
                <a:solidFill>
                  <a:srgbClr val="002060"/>
                </a:solidFill>
              </a:rPr>
              <a:t>низкоуглеродного</a:t>
            </a:r>
            <a:r>
              <a:rPr lang="ru-RU" sz="1200" dirty="0">
                <a:solidFill>
                  <a:srgbClr val="002060"/>
                </a:solidFill>
              </a:rPr>
              <a:t> развития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Гарантирование </a:t>
            </a:r>
            <a:r>
              <a:rPr lang="ru-RU" sz="1200" dirty="0">
                <a:solidFill>
                  <a:srgbClr val="002060"/>
                </a:solidFill>
              </a:rPr>
              <a:t>в рамках ГП «ДКБ-2020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Изменения </a:t>
            </a:r>
            <a:r>
              <a:rPr lang="ru-RU" sz="1200" dirty="0">
                <a:solidFill>
                  <a:srgbClr val="002060"/>
                </a:solidFill>
              </a:rPr>
              <a:t>в инструменте гарантирования кредитов ГП «ДКБ 2020» в 2018 году;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Гарантирование по программе «Даму </a:t>
            </a:r>
            <a:r>
              <a:rPr lang="ru-RU" sz="1200" dirty="0" err="1" smtClean="0">
                <a:solidFill>
                  <a:srgbClr val="002060"/>
                </a:solidFill>
              </a:rPr>
              <a:t>Оптима</a:t>
            </a:r>
            <a:r>
              <a:rPr lang="ru-RU" sz="1200" dirty="0" smtClean="0">
                <a:solidFill>
                  <a:srgbClr val="002060"/>
                </a:solidFill>
              </a:rPr>
              <a:t>» и «</a:t>
            </a:r>
            <a:r>
              <a:rPr lang="ru-RU" sz="1200" dirty="0" err="1" smtClean="0">
                <a:solidFill>
                  <a:srgbClr val="002060"/>
                </a:solidFill>
              </a:rPr>
              <a:t>Еңбек</a:t>
            </a:r>
            <a:r>
              <a:rPr lang="ru-RU" sz="1200" dirty="0" smtClean="0">
                <a:solidFill>
                  <a:srgbClr val="002060"/>
                </a:solidFill>
              </a:rPr>
              <a:t>»;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err="1" smtClean="0">
                <a:solidFill>
                  <a:srgbClr val="002060"/>
                </a:solidFill>
              </a:rPr>
              <a:t>Апексный</a:t>
            </a:r>
            <a:r>
              <a:rPr lang="ru-RU" sz="1200" dirty="0" smtClean="0">
                <a:solidFill>
                  <a:srgbClr val="002060"/>
                </a:solidFill>
              </a:rPr>
              <a:t> департамент;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Клиентский сервис;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Мониторинг целевого использования;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Привлечение </a:t>
            </a:r>
            <a:r>
              <a:rPr lang="ru-RU" sz="1200" dirty="0">
                <a:solidFill>
                  <a:srgbClr val="002060"/>
                </a:solidFill>
              </a:rPr>
              <a:t>средств. Международное сотрудничество</a:t>
            </a:r>
            <a:r>
              <a:rPr lang="ru-RU" sz="1200" dirty="0" smtClean="0">
                <a:solidFill>
                  <a:srgbClr val="002060"/>
                </a:solidFill>
              </a:rPr>
              <a:t>.;</a:t>
            </a:r>
            <a:endParaRPr lang="ru-RU" sz="12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Результаты </a:t>
            </a:r>
            <a:r>
              <a:rPr lang="ru-RU" sz="1200" dirty="0">
                <a:solidFill>
                  <a:srgbClr val="002060"/>
                </a:solidFill>
              </a:rPr>
              <a:t>реализации ИТ инициатив по итогам 2018 </a:t>
            </a:r>
            <a:r>
              <a:rPr lang="ru-RU" sz="1200" dirty="0" smtClean="0">
                <a:solidFill>
                  <a:srgbClr val="002060"/>
                </a:solidFill>
              </a:rPr>
              <a:t>года;   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Автоматизация услуг egov.kz и </a:t>
            </a:r>
            <a:r>
              <a:rPr lang="ru-RU" sz="1200" dirty="0" err="1" smtClean="0">
                <a:solidFill>
                  <a:srgbClr val="002060"/>
                </a:solidFill>
              </a:rPr>
              <a:t>Digital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Baiterek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</a:rPr>
              <a:t>Планы Фонда на 2019 год.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4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8613" y="1713955"/>
            <a:ext cx="3744416" cy="576064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70C0"/>
                </a:solidFill>
              </a:rPr>
              <a:t>Благодарим</a:t>
            </a:r>
            <a:br>
              <a:rPr lang="ru-RU" altLang="ru-RU" sz="2400" dirty="0" smtClean="0">
                <a:solidFill>
                  <a:srgbClr val="0070C0"/>
                </a:solidFill>
              </a:rPr>
            </a:br>
            <a:r>
              <a:rPr lang="ru-RU" altLang="ru-RU" sz="2400" dirty="0" smtClean="0">
                <a:solidFill>
                  <a:srgbClr val="0070C0"/>
                </a:solidFill>
              </a:rPr>
              <a:t>за </a:t>
            </a:r>
            <a:r>
              <a:rPr lang="ru-RU" altLang="ru-RU" sz="2400" dirty="0">
                <a:solidFill>
                  <a:srgbClr val="0070C0"/>
                </a:solidFill>
              </a:rPr>
              <a:t>внимание</a:t>
            </a:r>
            <a:r>
              <a:rPr lang="ru-RU" altLang="ru-RU" sz="2400" dirty="0" smtClean="0">
                <a:solidFill>
                  <a:srgbClr val="0070C0"/>
                </a:solidFill>
              </a:rPr>
              <a:t>!</a:t>
            </a:r>
            <a:endParaRPr lang="ru-RU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7784" y="3022669"/>
            <a:ext cx="388843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100" b="1" dirty="0"/>
              <a:t>Головной </a:t>
            </a:r>
            <a:r>
              <a:rPr lang="ru-RU" altLang="ru-RU" sz="1100" b="1" dirty="0" smtClean="0"/>
              <a:t>офис: 050004</a:t>
            </a:r>
            <a:r>
              <a:rPr lang="ru-RU" altLang="ru-RU" sz="1100" b="1" dirty="0"/>
              <a:t>, г. Алматы, ул. Гоголя, 111</a:t>
            </a:r>
          </a:p>
          <a:p>
            <a:pPr algn="ctr"/>
            <a:r>
              <a:rPr lang="ru-RU" altLang="ru-RU" sz="1100" b="1" dirty="0"/>
              <a:t>Тел.: </a:t>
            </a:r>
            <a:r>
              <a:rPr lang="ru-RU" altLang="ru-RU" sz="1100" b="1" dirty="0">
                <a:solidFill>
                  <a:srgbClr val="0070C0"/>
                </a:solidFill>
              </a:rPr>
              <a:t>8 (7</a:t>
            </a:r>
            <a:r>
              <a:rPr lang="en-US" altLang="ru-RU" sz="1100" b="1" dirty="0">
                <a:solidFill>
                  <a:srgbClr val="0070C0"/>
                </a:solidFill>
              </a:rPr>
              <a:t>2</a:t>
            </a:r>
            <a:r>
              <a:rPr lang="ru-RU" altLang="ru-RU" sz="1100" b="1" dirty="0">
                <a:solidFill>
                  <a:srgbClr val="0070C0"/>
                </a:solidFill>
              </a:rPr>
              <a:t>7) 244-55-66, 244-55-77</a:t>
            </a:r>
          </a:p>
          <a:p>
            <a:pPr algn="ctr"/>
            <a:r>
              <a:rPr lang="en-US" altLang="ru-RU" sz="1100" b="1" dirty="0"/>
              <a:t>Call</a:t>
            </a:r>
            <a:r>
              <a:rPr lang="ru-RU" altLang="ru-RU" sz="1100" b="1" dirty="0"/>
              <a:t>-центр: </a:t>
            </a:r>
            <a:r>
              <a:rPr lang="ru-RU" altLang="ru-RU" sz="1100" b="1" dirty="0">
                <a:solidFill>
                  <a:srgbClr val="0070C0"/>
                </a:solidFill>
              </a:rPr>
              <a:t>1408</a:t>
            </a:r>
          </a:p>
          <a:p>
            <a:pPr algn="ctr"/>
            <a:r>
              <a:rPr lang="ru-RU" altLang="ru-RU" sz="1100" b="1" dirty="0"/>
              <a:t>Факс: </a:t>
            </a:r>
            <a:r>
              <a:rPr lang="ru-RU" altLang="ru-RU" sz="1100" b="1" dirty="0">
                <a:solidFill>
                  <a:srgbClr val="0070C0"/>
                </a:solidFill>
              </a:rPr>
              <a:t>8 (727) 278 07 76</a:t>
            </a:r>
          </a:p>
          <a:p>
            <a:pPr algn="ctr"/>
            <a:r>
              <a:rPr lang="en-US" altLang="ru-RU" sz="1100" b="1" dirty="0"/>
              <a:t>E</a:t>
            </a:r>
            <a:r>
              <a:rPr lang="ru-RU" altLang="ru-RU" sz="1100" b="1" dirty="0"/>
              <a:t>-</a:t>
            </a:r>
            <a:r>
              <a:rPr lang="en-US" altLang="ru-RU" sz="1100" b="1" dirty="0"/>
              <a:t>mail</a:t>
            </a:r>
            <a:r>
              <a:rPr lang="ru-RU" altLang="ru-RU" sz="1100" b="1" dirty="0"/>
              <a:t>: </a:t>
            </a:r>
            <a:r>
              <a:rPr lang="en-US" altLang="ru-RU" sz="1100" b="1" dirty="0">
                <a:solidFill>
                  <a:srgbClr val="0070C0"/>
                </a:solidFill>
              </a:rPr>
              <a:t>info</a:t>
            </a:r>
            <a:r>
              <a:rPr lang="ru-RU" altLang="ru-RU" sz="1100" b="1" dirty="0">
                <a:solidFill>
                  <a:srgbClr val="0070C0"/>
                </a:solidFill>
              </a:rPr>
              <a:t>@</a:t>
            </a:r>
            <a:r>
              <a:rPr lang="en-US" altLang="ru-RU" sz="1100" b="1" dirty="0">
                <a:solidFill>
                  <a:srgbClr val="0070C0"/>
                </a:solidFill>
              </a:rPr>
              <a:t>fund</a:t>
            </a:r>
            <a:r>
              <a:rPr lang="ru-RU" altLang="ru-RU" sz="1100" b="1" dirty="0">
                <a:solidFill>
                  <a:srgbClr val="0070C0"/>
                </a:solidFill>
              </a:rPr>
              <a:t>.</a:t>
            </a:r>
            <a:r>
              <a:rPr lang="en-US" altLang="ru-RU" sz="1100" b="1" dirty="0">
                <a:solidFill>
                  <a:srgbClr val="0070C0"/>
                </a:solidFill>
              </a:rPr>
              <a:t>kz</a:t>
            </a:r>
            <a:endParaRPr lang="ru-RU" altLang="ru-RU" sz="1100" b="1" dirty="0">
              <a:solidFill>
                <a:srgbClr val="0070C0"/>
              </a:solidFill>
            </a:endParaRPr>
          </a:p>
          <a:p>
            <a:pPr algn="ctr"/>
            <a:r>
              <a:rPr lang="ru-RU" altLang="ru-RU" sz="1100" b="1" dirty="0"/>
              <a:t>Сайт Фонда: 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http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://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www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damu</a:t>
            </a:r>
            <a:r>
              <a:rPr lang="ru-RU" altLang="ru-RU" sz="1100" b="1" dirty="0">
                <a:solidFill>
                  <a:srgbClr val="0A45A6"/>
                </a:solidFill>
                <a:hlinkClick r:id="rId2"/>
              </a:rPr>
              <a:t>.</a:t>
            </a:r>
            <a:r>
              <a:rPr lang="en-US" altLang="ru-RU" sz="1100" b="1" dirty="0">
                <a:solidFill>
                  <a:srgbClr val="0A45A6"/>
                </a:solidFill>
                <a:hlinkClick r:id="rId2"/>
              </a:rPr>
              <a:t>kz</a:t>
            </a:r>
            <a:endParaRPr lang="ru-RU" altLang="ru-RU" sz="1100" b="1" dirty="0">
              <a:solidFill>
                <a:srgbClr val="0A45A6"/>
              </a:solidFill>
            </a:endParaRPr>
          </a:p>
          <a:p>
            <a:pPr algn="ctr"/>
            <a:r>
              <a:rPr lang="ru-RU" altLang="ru-RU" sz="1100" b="1" dirty="0"/>
              <a:t>Бизнес-портал: </a:t>
            </a:r>
            <a:r>
              <a:rPr lang="en-US" altLang="ru-RU" sz="1100" b="1" dirty="0">
                <a:hlinkClick r:id="rId3"/>
              </a:rPr>
              <a:t>http://business.gov.kz</a:t>
            </a:r>
            <a:r>
              <a:rPr lang="ru-RU" altLang="ru-RU" sz="1100" b="1" dirty="0"/>
              <a:t> </a:t>
            </a:r>
          </a:p>
        </p:txBody>
      </p:sp>
      <p:pic>
        <p:nvPicPr>
          <p:cNvPr id="6" name="Picture 2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9" b="23912"/>
          <a:stretch>
            <a:fillRect/>
          </a:stretch>
        </p:blipFill>
        <p:spPr bwMode="auto">
          <a:xfrm>
            <a:off x="3563888" y="4371091"/>
            <a:ext cx="789747" cy="2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rId6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5" y="4371091"/>
            <a:ext cx="286789" cy="2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hlinkClick r:id="rId8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3665" r="19176" b="3665"/>
          <a:stretch>
            <a:fillRect/>
          </a:stretch>
        </p:blipFill>
        <p:spPr bwMode="auto">
          <a:xfrm>
            <a:off x="4760683" y="4371091"/>
            <a:ext cx="286993" cy="28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hlinkClick r:id="rId10"/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2279" r="19760" b="22279"/>
          <a:stretch>
            <a:fillRect/>
          </a:stretch>
        </p:blipFill>
        <p:spPr bwMode="auto">
          <a:xfrm>
            <a:off x="5116811" y="4371090"/>
            <a:ext cx="314236" cy="2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39552" y="1059582"/>
            <a:ext cx="2511165" cy="1555525"/>
          </a:xfrm>
          <a:prstGeom prst="rect">
            <a:avLst/>
          </a:prstGeom>
          <a:noFill/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МСБ обрабатывающей промышленности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40" name="Прямоугольник 12"/>
          <p:cNvSpPr>
            <a:spLocks noChangeArrowheads="1"/>
          </p:cNvSpPr>
          <p:nvPr/>
        </p:nvSpPr>
        <p:spPr bwMode="auto">
          <a:xfrm>
            <a:off x="1739830" y="2057797"/>
            <a:ext cx="10451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4100" b="1" dirty="0">
                <a:solidFill>
                  <a:srgbClr val="AFD200"/>
                </a:solidFill>
                <a:cs typeface="Times New Roman" pitchFamily="18" charset="0"/>
              </a:rPr>
              <a:t>6,0</a:t>
            </a:r>
            <a:r>
              <a:rPr lang="ru-RU" sz="3100" dirty="0">
                <a:solidFill>
                  <a:srgbClr val="AFD200"/>
                </a:solidFill>
                <a:cs typeface="Times New Roman" pitchFamily="18" charset="0"/>
              </a:rPr>
              <a:t>%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521933" y="1365574"/>
            <a:ext cx="1430667" cy="801025"/>
            <a:chOff x="1024590" y="4682182"/>
            <a:chExt cx="1549889" cy="1068033"/>
          </a:xfrm>
        </p:grpSpPr>
        <p:grpSp>
          <p:nvGrpSpPr>
            <p:cNvPr id="43" name="Группа 60"/>
            <p:cNvGrpSpPr>
              <a:grpSpLocks/>
            </p:cNvGrpSpPr>
            <p:nvPr/>
          </p:nvGrpSpPr>
          <p:grpSpPr bwMode="auto">
            <a:xfrm>
              <a:off x="1024590" y="4761556"/>
              <a:ext cx="1387170" cy="988659"/>
              <a:chOff x="7583937" y="2780928"/>
              <a:chExt cx="1386335" cy="988682"/>
            </a:xfrm>
          </p:grpSpPr>
          <p:sp>
            <p:nvSpPr>
              <p:cNvPr id="45" name="Прямоугольник 61"/>
              <p:cNvSpPr>
                <a:spLocks noChangeArrowheads="1"/>
              </p:cNvSpPr>
              <p:nvPr/>
            </p:nvSpPr>
            <p:spPr bwMode="auto">
              <a:xfrm>
                <a:off x="7685249" y="2780928"/>
                <a:ext cx="1277357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1850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6" name="Прямоугольник 63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млн. тенге</a:t>
                </a:r>
              </a:p>
            </p:txBody>
          </p:sp>
        </p:grpSp>
        <p:sp>
          <p:nvSpPr>
            <p:cNvPr id="44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794379" y="2211898"/>
            <a:ext cx="926960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СТАВКА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19524" y="1059582"/>
            <a:ext cx="2511165" cy="1555525"/>
          </a:xfrm>
          <a:prstGeom prst="rect">
            <a:avLst/>
          </a:prstGeom>
          <a:noFill/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МСБ в регионах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49" name="Прямоугольник 12"/>
          <p:cNvSpPr>
            <a:spLocks noChangeArrowheads="1"/>
          </p:cNvSpPr>
          <p:nvPr/>
        </p:nvSpPr>
        <p:spPr bwMode="auto">
          <a:xfrm>
            <a:off x="4519801" y="2057797"/>
            <a:ext cx="104515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4100" b="1" dirty="0">
                <a:solidFill>
                  <a:srgbClr val="AFD200"/>
                </a:solidFill>
                <a:cs typeface="Times New Roman" pitchFamily="18" charset="0"/>
              </a:rPr>
              <a:t>8,5</a:t>
            </a:r>
            <a:r>
              <a:rPr lang="ru-RU" sz="3100" dirty="0">
                <a:solidFill>
                  <a:srgbClr val="AFD200"/>
                </a:solidFill>
                <a:cs typeface="Times New Roman" pitchFamily="18" charset="0"/>
              </a:rPr>
              <a:t>%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301899" y="1365574"/>
            <a:ext cx="1430672" cy="801025"/>
            <a:chOff x="1024584" y="4682182"/>
            <a:chExt cx="1549895" cy="1068033"/>
          </a:xfrm>
        </p:grpSpPr>
        <p:grpSp>
          <p:nvGrpSpPr>
            <p:cNvPr id="52" name="Группа 60"/>
            <p:cNvGrpSpPr>
              <a:grpSpLocks/>
            </p:cNvGrpSpPr>
            <p:nvPr/>
          </p:nvGrpSpPr>
          <p:grpSpPr bwMode="auto">
            <a:xfrm>
              <a:off x="1024584" y="4761556"/>
              <a:ext cx="1387169" cy="988659"/>
              <a:chOff x="7583937" y="2780928"/>
              <a:chExt cx="1386335" cy="988682"/>
            </a:xfrm>
          </p:grpSpPr>
          <p:sp>
            <p:nvSpPr>
              <p:cNvPr id="54" name="Прямоугольник 61"/>
              <p:cNvSpPr>
                <a:spLocks noChangeArrowheads="1"/>
              </p:cNvSpPr>
              <p:nvPr/>
            </p:nvSpPr>
            <p:spPr bwMode="auto">
              <a:xfrm>
                <a:off x="7844918" y="2780928"/>
                <a:ext cx="958020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200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63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млн. тенге</a:t>
                </a:r>
              </a:p>
            </p:txBody>
          </p:sp>
        </p:grpSp>
        <p:sp>
          <p:nvSpPr>
            <p:cNvPr id="53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087771" y="1059582"/>
            <a:ext cx="2511165" cy="1555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МСБ всех отраслей</a:t>
            </a:r>
          </a:p>
          <a:p>
            <a:pPr algn="ctr">
              <a:defRPr/>
            </a:pPr>
            <a:r>
              <a:rPr lang="ru-RU" sz="1000" b="1" dirty="0" smtClean="0">
                <a:latin typeface="+mj-lt"/>
                <a:cs typeface="Times New Roman" pitchFamily="18" charset="0"/>
              </a:rPr>
              <a:t>(через МКО</a:t>
            </a:r>
            <a:r>
              <a:rPr lang="ru-RU" sz="1000" b="1" dirty="0">
                <a:latin typeface="+mj-lt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58" name="Прямоугольник 12"/>
          <p:cNvSpPr>
            <a:spLocks noChangeArrowheads="1"/>
          </p:cNvSpPr>
          <p:nvPr/>
        </p:nvSpPr>
        <p:spPr bwMode="auto">
          <a:xfrm>
            <a:off x="7175087" y="2057797"/>
            <a:ext cx="116307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100" b="1" dirty="0" smtClean="0">
                <a:solidFill>
                  <a:srgbClr val="AFD200"/>
                </a:solidFill>
                <a:cs typeface="Times New Roman" pitchFamily="18" charset="0"/>
              </a:rPr>
              <a:t>6,0</a:t>
            </a:r>
            <a:r>
              <a:rPr lang="ru-RU" sz="3100" b="1" dirty="0" smtClean="0">
                <a:solidFill>
                  <a:srgbClr val="AFD200"/>
                </a:solidFill>
                <a:cs typeface="Times New Roman" pitchFamily="18" charset="0"/>
              </a:rPr>
              <a:t>%</a:t>
            </a:r>
            <a:endParaRPr lang="ru-RU" sz="3100" dirty="0">
              <a:solidFill>
                <a:srgbClr val="AFD200"/>
              </a:solidFill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070147" y="1365574"/>
            <a:ext cx="1430672" cy="801025"/>
            <a:chOff x="1024584" y="4682182"/>
            <a:chExt cx="1549895" cy="1068033"/>
          </a:xfrm>
        </p:grpSpPr>
        <p:grpSp>
          <p:nvGrpSpPr>
            <p:cNvPr id="61" name="Группа 60"/>
            <p:cNvGrpSpPr>
              <a:grpSpLocks/>
            </p:cNvGrpSpPr>
            <p:nvPr/>
          </p:nvGrpSpPr>
          <p:grpSpPr bwMode="auto">
            <a:xfrm>
              <a:off x="1024584" y="4761556"/>
              <a:ext cx="1387169" cy="988659"/>
              <a:chOff x="7583937" y="2780928"/>
              <a:chExt cx="1386335" cy="988682"/>
            </a:xfrm>
          </p:grpSpPr>
          <p:sp>
            <p:nvSpPr>
              <p:cNvPr id="63" name="Прямоугольник 61"/>
              <p:cNvSpPr>
                <a:spLocks noChangeArrowheads="1"/>
              </p:cNvSpPr>
              <p:nvPr/>
            </p:nvSpPr>
            <p:spPr bwMode="auto">
              <a:xfrm>
                <a:off x="7685246" y="2780928"/>
                <a:ext cx="1277361" cy="964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 smtClean="0">
                    <a:solidFill>
                      <a:srgbClr val="0858B8"/>
                    </a:solidFill>
                    <a:cs typeface="Times New Roman" pitchFamily="18" charset="0"/>
                  </a:rPr>
                  <a:t>8000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4" name="Прямоугольник 63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</a:t>
                </a:r>
                <a:r>
                  <a:rPr lang="ru-RU" sz="900" i="1" dirty="0" smtClean="0">
                    <a:cs typeface="Times New Roman" pitchFamily="18" charset="0"/>
                  </a:rPr>
                  <a:t>РП</a:t>
                </a:r>
                <a:endParaRPr lang="ru-RU" sz="900" i="1" dirty="0">
                  <a:cs typeface="Times New Roman" pitchFamily="18" charset="0"/>
                </a:endParaRPr>
              </a:p>
            </p:txBody>
          </p:sp>
        </p:grpSp>
        <p:sp>
          <p:nvSpPr>
            <p:cNvPr id="62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3624374" y="2205380"/>
            <a:ext cx="926960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СТАВКА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1581" y="2211898"/>
            <a:ext cx="926960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СТАВКА</a:t>
            </a:r>
            <a:endParaRPr lang="ru-RU" sz="900" dirty="0">
              <a:cs typeface="Times New Roman" pitchFamily="18" charset="0"/>
            </a:endParaRPr>
          </a:p>
        </p:txBody>
      </p:sp>
      <p:pic>
        <p:nvPicPr>
          <p:cNvPr id="1026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2" y="1409797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52" y="1409797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43" y="1409797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4644008" y="2722355"/>
            <a:ext cx="4109429" cy="1865619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679" tIns="30679" rIns="30679" bIns="30679" anchor="ctr"/>
          <a:lstStyle/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В целом поддержано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45,1</a:t>
            </a:r>
            <a:r>
              <a:rPr lang="en-US" sz="11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тыс.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проектов на общую сумму кредитов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1,92 трлн. тенге</a:t>
            </a: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За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2018 год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профинансировано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17 690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проектов на сумму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248,5 млрд. тенге</a:t>
            </a: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По сумме кредитов лидируют 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г. Алматы, Карагандинская область и г. Астана</a:t>
            </a:r>
            <a:endParaRPr lang="ru-RU" sz="1100" b="1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Кредитный портфель в разрезе отраслей: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42%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- проекты обрабатывающей </a:t>
            </a:r>
            <a:r>
              <a:rPr lang="ru-RU" sz="1100" dirty="0" err="1" smtClean="0">
                <a:solidFill>
                  <a:schemeClr val="tx1"/>
                </a:solidFill>
                <a:cs typeface="Arial" pitchFamily="34" charset="0"/>
              </a:rPr>
              <a:t>пром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31%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проекты сферы торговли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29723" y="195486"/>
            <a:ext cx="4245754" cy="570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Обусловленное </a:t>
            </a:r>
            <a:r>
              <a:rPr lang="ru-RU" altLang="ru-RU" sz="1800" dirty="0">
                <a:solidFill>
                  <a:srgbClr val="002060"/>
                </a:solidFill>
              </a:rPr>
              <a:t>размещение средств в БВУ</a:t>
            </a:r>
          </a:p>
        </p:txBody>
      </p:sp>
      <p:sp>
        <p:nvSpPr>
          <p:cNvPr id="41" name="Номер слайда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A762F-A9F5-4407-AFC4-11D3F21C1EC6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46989"/>
              </p:ext>
            </p:extLst>
          </p:nvPr>
        </p:nvGraphicFramePr>
        <p:xfrm>
          <a:off x="68134" y="2913955"/>
          <a:ext cx="4410127" cy="17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122915" y="2691433"/>
            <a:ext cx="4464050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Динамика </a:t>
            </a:r>
            <a:r>
              <a:rPr lang="kk-KZ" sz="1200" b="1" dirty="0">
                <a:solidFill>
                  <a:srgbClr val="000000"/>
                </a:solidFill>
                <a:latin typeface="+mj-lt"/>
              </a:rPr>
              <a:t>результатов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1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банк иконка"/>
          <p:cNvSpPr>
            <a:spLocks noChangeAspect="1" noChangeArrowheads="1"/>
          </p:cNvSpPr>
          <p:nvPr/>
        </p:nvSpPr>
        <p:spPr bwMode="auto">
          <a:xfrm>
            <a:off x="983655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6" descr="Картинки по запросу банк иконка"/>
          <p:cNvSpPr>
            <a:spLocks noChangeAspect="1" noChangeArrowheads="1"/>
          </p:cNvSpPr>
          <p:nvPr/>
        </p:nvSpPr>
        <p:spPr bwMode="auto">
          <a:xfrm>
            <a:off x="1107480" y="7938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465" tIns="40232" rIns="80465" bIns="402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77559" y="138859"/>
            <a:ext cx="4320480" cy="93671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</a:rPr>
              <a:t>Государственная программа </a:t>
            </a:r>
            <a:r>
              <a:rPr lang="ru-RU" sz="1600" b="1" dirty="0">
                <a:solidFill>
                  <a:srgbClr val="002060"/>
                </a:solidFill>
              </a:rPr>
              <a:t>развития продуктивной </a:t>
            </a:r>
            <a:r>
              <a:rPr lang="ru-RU" sz="1600" b="1" dirty="0" smtClean="0">
                <a:solidFill>
                  <a:srgbClr val="002060"/>
                </a:solidFill>
              </a:rPr>
              <a:t>занятости и </a:t>
            </a:r>
            <a:r>
              <a:rPr lang="ru-RU" sz="1600" b="1" dirty="0">
                <a:solidFill>
                  <a:srgbClr val="002060"/>
                </a:solidFill>
              </a:rPr>
              <a:t>массового </a:t>
            </a:r>
            <a:r>
              <a:rPr lang="ru-RU" sz="1600" b="1" dirty="0" smtClean="0">
                <a:solidFill>
                  <a:srgbClr val="002060"/>
                </a:solidFill>
              </a:rPr>
              <a:t>предпринимательства 2017-2021 годы «</a:t>
            </a:r>
            <a:r>
              <a:rPr lang="kk-KZ" sz="1600" b="1" dirty="0" smtClean="0">
                <a:solidFill>
                  <a:srgbClr val="002060"/>
                </a:solidFill>
              </a:rPr>
              <a:t>Еңбек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643819" y="1158057"/>
            <a:ext cx="1494990" cy="520680"/>
          </a:xfrm>
          <a:prstGeom prst="rect">
            <a:avLst/>
          </a:prstGeom>
          <a:noFill/>
        </p:spPr>
        <p:txBody>
          <a:bodyPr wrap="square" lIns="58444" tIns="29222" rIns="58444" bIns="29222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r>
              <a:rPr lang="ru-RU" sz="1000" dirty="0"/>
              <a:t>Условия кредитования / микрокредитования</a:t>
            </a: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251520" y="1707917"/>
            <a:ext cx="1902306" cy="28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8444" tIns="29222" rIns="58444" bIns="29222" rtlCol="0">
            <a:spAutoFit/>
          </a:bodyPr>
          <a:lstStyle/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Без отраслевых ограничений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Сумма кредита / микро-кредита не более: 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8000 МРП в городах Астана, Алматы, Актау, Атырау, Шымкент;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6500 МРП в городах, моногородах (кроме городов Астана, Алматы, Актау, Атырау, Шымкент) 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Цель кредитования: инвестиции, оборотные средства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Срок: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инвестиции не более 5 лет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ПОС не более 3 лет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Ставка не более 6% годовых</a:t>
            </a:r>
          </a:p>
          <a:p>
            <a:pPr marL="114300" indent="-1143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850" dirty="0"/>
              <a:t>Наличие сертификата по курсу предпринимательства (за исключением проектов на расширение деятельности)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2587801" y="1240161"/>
            <a:ext cx="1408135" cy="366791"/>
          </a:xfrm>
          <a:prstGeom prst="rect">
            <a:avLst/>
          </a:prstGeom>
          <a:noFill/>
        </p:spPr>
        <p:txBody>
          <a:bodyPr wrap="square" lIns="58444" tIns="29222" rIns="58444" bIns="29222" rtlCol="0">
            <a:spAutoFit/>
          </a:bodyPr>
          <a:lstStyle/>
          <a:p>
            <a:pPr algn="ctr"/>
            <a:r>
              <a:rPr lang="ru-RU" sz="1000" b="1" dirty="0"/>
              <a:t>Условия гарантирования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2297842" y="1702402"/>
            <a:ext cx="1728192" cy="28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8444" tIns="29222" rIns="58444" bIns="29222" rtlCol="0">
            <a:noAutofit/>
          </a:bodyPr>
          <a:lstStyle/>
          <a:p>
            <a:r>
              <a:rPr lang="ru-RU" sz="1050" b="1" dirty="0"/>
              <a:t>Для начинающих предпринимателей: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ru-RU" sz="1050" dirty="0"/>
              <a:t>Гарантия до 85% от суммы кредита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ru-RU" sz="1050" dirty="0"/>
              <a:t>Срок рассмотрения заявки Фондом – 5 рабочих дней</a:t>
            </a:r>
          </a:p>
          <a:p>
            <a:endParaRPr lang="ru-RU" sz="1050" dirty="0"/>
          </a:p>
          <a:p>
            <a:r>
              <a:rPr lang="ru-RU" sz="1050" b="1" dirty="0"/>
              <a:t>Для действующих предпринимателей: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ru-RU" sz="1050" dirty="0"/>
              <a:t>Гарантия до 50% от суммы кредита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ru-RU" sz="1050" dirty="0"/>
              <a:t>Срок рассмотрения заявки Фондом – 5 рабочих дней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567361" y="1172511"/>
            <a:ext cx="158881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/>
              <a:t>Размещение </a:t>
            </a:r>
            <a:r>
              <a:rPr lang="ru-RU" sz="1000" b="1" dirty="0" smtClean="0"/>
              <a:t>средств </a:t>
            </a:r>
          </a:p>
          <a:p>
            <a:pPr algn="ctr"/>
            <a:r>
              <a:rPr lang="ru-RU" sz="1000" b="1" dirty="0" smtClean="0"/>
              <a:t>в </a:t>
            </a:r>
            <a:r>
              <a:rPr lang="kk-KZ" sz="1000" b="1" dirty="0" smtClean="0"/>
              <a:t>БВУ/МФО </a:t>
            </a:r>
            <a:r>
              <a:rPr lang="ru-RU" sz="1000" b="1" dirty="0" smtClean="0"/>
              <a:t>Республики</a:t>
            </a:r>
            <a:r>
              <a:rPr lang="en-US" sz="1000" b="1" dirty="0" smtClean="0"/>
              <a:t> </a:t>
            </a:r>
            <a:r>
              <a:rPr lang="kk-KZ" sz="1000" b="1" dirty="0" smtClean="0"/>
              <a:t>2017-2018 г</a:t>
            </a:r>
            <a:r>
              <a:rPr lang="ru-RU" sz="1000" b="1" dirty="0" smtClean="0"/>
              <a:t>.г.</a:t>
            </a:r>
            <a:endParaRPr lang="ru-RU" sz="1000" b="1" dirty="0"/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170050" y="1703892"/>
            <a:ext cx="2268000" cy="28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8444" tIns="29222" rIns="58444" bIns="29222" rtlCol="0">
            <a:no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Бюджет 2017-2018 г.: </a:t>
            </a:r>
            <a:r>
              <a:rPr lang="ru-RU" sz="1100" b="1" dirty="0">
                <a:solidFill>
                  <a:schemeClr val="tx1"/>
                </a:solidFill>
              </a:rPr>
              <a:t/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28 133 млн. </a:t>
            </a:r>
            <a:r>
              <a:rPr lang="ru-RU" sz="1100" dirty="0" err="1" smtClean="0">
                <a:solidFill>
                  <a:schemeClr val="tx1"/>
                </a:solidFill>
              </a:rPr>
              <a:t>тг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</a:rPr>
              <a:t>Распределено </a:t>
            </a:r>
            <a:r>
              <a:rPr lang="ru-RU" sz="900" b="1" dirty="0">
                <a:solidFill>
                  <a:schemeClr val="tx1"/>
                </a:solidFill>
              </a:rPr>
              <a:t>по </a:t>
            </a:r>
            <a:r>
              <a:rPr lang="ru-RU" sz="900" b="1" dirty="0" smtClean="0">
                <a:solidFill>
                  <a:schemeClr val="tx1"/>
                </a:solidFill>
              </a:rPr>
              <a:t>банкам/МФО с начала реализации</a:t>
            </a:r>
            <a:r>
              <a:rPr lang="ru-RU" sz="900" dirty="0" smtClean="0">
                <a:solidFill>
                  <a:schemeClr val="tx1"/>
                </a:solidFill>
              </a:rPr>
              <a:t>:</a:t>
            </a:r>
            <a:endParaRPr lang="ru-RU" sz="900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Нурбанк: 2 084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Банк Центр Кредит: 721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АТФ </a:t>
            </a:r>
            <a:r>
              <a:rPr lang="ru-RU" sz="900" i="1" dirty="0">
                <a:solidFill>
                  <a:schemeClr val="tx1"/>
                </a:solidFill>
              </a:rPr>
              <a:t>Банк: </a:t>
            </a:r>
            <a:r>
              <a:rPr lang="ru-RU" sz="900" i="1" dirty="0" smtClean="0">
                <a:solidFill>
                  <a:schemeClr val="tx1"/>
                </a:solidFill>
              </a:rPr>
              <a:t>3 165 </a:t>
            </a:r>
            <a:r>
              <a:rPr lang="ru-RU" sz="900" i="1" dirty="0">
                <a:solidFill>
                  <a:schemeClr val="tx1"/>
                </a:solidFill>
              </a:rPr>
              <a:t>млн</a:t>
            </a:r>
            <a:r>
              <a:rPr lang="ru-RU" sz="900" i="1" dirty="0" smtClean="0">
                <a:solidFill>
                  <a:schemeClr val="tx1"/>
                </a:solidFill>
              </a:rPr>
              <a:t>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  <a:endParaRPr lang="ru-RU" sz="900" i="1" dirty="0">
              <a:solidFill>
                <a:schemeClr val="tx1"/>
              </a:solidFill>
              <a:cs typeface="Arial" pitchFamily="34" charset="0"/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Сбербанк: </a:t>
            </a:r>
            <a:r>
              <a:rPr lang="ru-RU" sz="900" i="1" dirty="0" smtClean="0">
                <a:solidFill>
                  <a:schemeClr val="tx1"/>
                </a:solidFill>
              </a:rPr>
              <a:t>7 565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en-US" sz="900" i="1" dirty="0" smtClean="0">
                <a:solidFill>
                  <a:schemeClr val="tx1"/>
                </a:solidFill>
                <a:cs typeface="Arial" pitchFamily="34" charset="0"/>
              </a:rPr>
              <a:t>Forte bank</a:t>
            </a:r>
            <a:r>
              <a:rPr lang="ru-RU" sz="900" i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9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900" i="1" dirty="0" smtClean="0">
                <a:solidFill>
                  <a:schemeClr val="tx1"/>
                </a:solidFill>
              </a:rPr>
              <a:t>2 889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  <a:endParaRPr lang="ru-RU" sz="900" i="1" dirty="0">
              <a:solidFill>
                <a:schemeClr val="tx1"/>
              </a:solidFill>
              <a:cs typeface="Arial" pitchFamily="34" charset="0"/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Народный </a:t>
            </a:r>
            <a:r>
              <a:rPr lang="ru-RU" sz="900" i="1" dirty="0">
                <a:solidFill>
                  <a:schemeClr val="tx1"/>
                </a:solidFill>
              </a:rPr>
              <a:t>банк: </a:t>
            </a:r>
            <a:r>
              <a:rPr lang="ru-RU" sz="900" i="1" dirty="0" smtClean="0">
                <a:solidFill>
                  <a:schemeClr val="tx1"/>
                </a:solidFill>
              </a:rPr>
              <a:t>6 559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  <a:endParaRPr lang="en-US" sz="900" i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Евразийский банк: </a:t>
            </a:r>
            <a:r>
              <a:rPr lang="ru-RU" sz="900" i="1" dirty="0" smtClean="0">
                <a:solidFill>
                  <a:schemeClr val="tx1"/>
                </a:solidFill>
              </a:rPr>
              <a:t>1 158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ВТБ Банк: 150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МФО </a:t>
            </a:r>
            <a:r>
              <a:rPr lang="ru-RU" sz="900" i="1" dirty="0" err="1" smtClean="0">
                <a:solidFill>
                  <a:schemeClr val="tx1"/>
                </a:solidFill>
              </a:rPr>
              <a:t>Ырыс</a:t>
            </a:r>
            <a:r>
              <a:rPr lang="ru-RU" sz="900" i="1" dirty="0" smtClean="0">
                <a:solidFill>
                  <a:schemeClr val="tx1"/>
                </a:solidFill>
              </a:rPr>
              <a:t>: 1 259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МФО РИЦ </a:t>
            </a:r>
            <a:r>
              <a:rPr lang="ru-RU" sz="900" i="1" dirty="0" err="1" smtClean="0">
                <a:solidFill>
                  <a:schemeClr val="tx1"/>
                </a:solidFill>
              </a:rPr>
              <a:t>Кызылорда</a:t>
            </a:r>
            <a:r>
              <a:rPr lang="ru-RU" sz="900" i="1" dirty="0" smtClean="0">
                <a:solidFill>
                  <a:schemeClr val="tx1"/>
                </a:solidFill>
              </a:rPr>
              <a:t>: 143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71437"/>
            <a:endParaRPr lang="ru-RU" sz="900" i="1" dirty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Результаты 2017-2018 гг.:</a:t>
            </a:r>
            <a:endParaRPr lang="ru-RU" sz="1000" b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1000" b="1" i="1" dirty="0" smtClean="0">
                <a:solidFill>
                  <a:schemeClr val="tx1"/>
                </a:solidFill>
              </a:rPr>
              <a:t>1 764 заемщиков</a:t>
            </a:r>
            <a:endParaRPr lang="ru-RU" sz="1000" b="1" i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1000" b="1" i="1" dirty="0" smtClean="0">
                <a:solidFill>
                  <a:schemeClr val="tx1"/>
                </a:solidFill>
              </a:rPr>
              <a:t>19,3 млрд. </a:t>
            </a:r>
            <a:r>
              <a:rPr lang="ru-RU" sz="1000" b="1" i="1" dirty="0" err="1" smtClean="0">
                <a:solidFill>
                  <a:schemeClr val="tx1"/>
                </a:solidFill>
              </a:rPr>
              <a:t>тг</a:t>
            </a:r>
            <a:r>
              <a:rPr lang="ru-RU" sz="1000" b="1" i="1" dirty="0" smtClean="0">
                <a:solidFill>
                  <a:schemeClr val="tx1"/>
                </a:solidFill>
              </a:rPr>
              <a:t>.</a:t>
            </a:r>
            <a:endParaRPr lang="ru-RU" sz="1000" b="1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4" name="Picture 4" descr="Картинки по запросу деньги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6579"/>
            <a:ext cx="398553" cy="3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рукопожатие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54" y="1172511"/>
            <a:ext cx="402621" cy="4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Картинки по запросу банк икон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68" y="1207774"/>
            <a:ext cx="332093" cy="3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7" name="Picture 8" descr="Картинки по запросу банк икон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15" y="1190282"/>
            <a:ext cx="332093" cy="3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4512" y="1141398"/>
            <a:ext cx="1709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Размещение средств </a:t>
            </a:r>
          </a:p>
          <a:p>
            <a:pPr algn="ctr"/>
            <a:r>
              <a:rPr lang="ru-RU" sz="1000" b="1" dirty="0"/>
              <a:t>в </a:t>
            </a:r>
            <a:r>
              <a:rPr lang="kk-KZ" sz="1000" b="1" dirty="0"/>
              <a:t>БВУ/МФО </a:t>
            </a:r>
            <a:r>
              <a:rPr lang="ru-RU" sz="1000" b="1" dirty="0"/>
              <a:t>Республики</a:t>
            </a:r>
            <a:r>
              <a:rPr lang="en-US" sz="1000" b="1" dirty="0"/>
              <a:t> </a:t>
            </a:r>
            <a:r>
              <a:rPr lang="kk-KZ" sz="1000" b="1" dirty="0" smtClean="0"/>
              <a:t>2018</a:t>
            </a:r>
            <a:endParaRPr lang="ru-RU" sz="1000" b="1" dirty="0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6582066" y="1702402"/>
            <a:ext cx="2268000" cy="28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8444" tIns="29222" rIns="58444" bIns="29222" rtlCol="0">
            <a:no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Бюджет 2018 г.: </a:t>
            </a:r>
            <a:r>
              <a:rPr lang="ru-RU" sz="1100" b="1" dirty="0">
                <a:solidFill>
                  <a:schemeClr val="tx1"/>
                </a:solidFill>
              </a:rPr>
              <a:t/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13 949 млн. </a:t>
            </a:r>
            <a:r>
              <a:rPr lang="ru-RU" sz="1100" dirty="0" err="1" smtClean="0">
                <a:solidFill>
                  <a:schemeClr val="tx1"/>
                </a:solidFill>
              </a:rPr>
              <a:t>тг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endParaRPr lang="ru-RU" sz="900" b="1" dirty="0" smtClean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ru-RU" sz="900" b="1" dirty="0" smtClean="0">
                <a:solidFill>
                  <a:schemeClr val="tx1"/>
                </a:solidFill>
              </a:rPr>
              <a:t>Распределено </a:t>
            </a:r>
            <a:r>
              <a:rPr lang="ru-RU" sz="900" b="1" dirty="0">
                <a:solidFill>
                  <a:schemeClr val="tx1"/>
                </a:solidFill>
              </a:rPr>
              <a:t>по </a:t>
            </a:r>
            <a:r>
              <a:rPr lang="ru-RU" sz="900" b="1" dirty="0" smtClean="0">
                <a:solidFill>
                  <a:schemeClr val="tx1"/>
                </a:solidFill>
              </a:rPr>
              <a:t>банкам/МФО с начала реализации</a:t>
            </a:r>
            <a:r>
              <a:rPr lang="ru-RU" sz="900" dirty="0" smtClean="0">
                <a:solidFill>
                  <a:schemeClr val="tx1"/>
                </a:solidFill>
              </a:rPr>
              <a:t>:</a:t>
            </a:r>
            <a:endParaRPr lang="ru-RU" sz="900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Банк Центр Кредит: 400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АТФ </a:t>
            </a:r>
            <a:r>
              <a:rPr lang="ru-RU" sz="900" i="1" dirty="0">
                <a:solidFill>
                  <a:schemeClr val="tx1"/>
                </a:solidFill>
              </a:rPr>
              <a:t>Банк: 2 </a:t>
            </a:r>
            <a:r>
              <a:rPr lang="ru-RU" sz="900" i="1" dirty="0" smtClean="0">
                <a:solidFill>
                  <a:schemeClr val="tx1"/>
                </a:solidFill>
              </a:rPr>
              <a:t>360 </a:t>
            </a:r>
            <a:r>
              <a:rPr lang="ru-RU" sz="900" i="1" dirty="0">
                <a:solidFill>
                  <a:schemeClr val="tx1"/>
                </a:solidFill>
              </a:rPr>
              <a:t>млн</a:t>
            </a:r>
            <a:r>
              <a:rPr lang="ru-RU" sz="900" i="1" dirty="0" smtClean="0">
                <a:solidFill>
                  <a:schemeClr val="tx1"/>
                </a:solidFill>
              </a:rPr>
              <a:t>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Сбербанк: </a:t>
            </a:r>
            <a:r>
              <a:rPr lang="ru-RU" sz="900" dirty="0"/>
              <a:t>4 </a:t>
            </a:r>
            <a:r>
              <a:rPr lang="ru-RU" sz="900" dirty="0" smtClean="0"/>
              <a:t>110 </a:t>
            </a:r>
            <a:r>
              <a:rPr lang="ru-RU" sz="900" i="1" dirty="0" smtClean="0">
                <a:solidFill>
                  <a:schemeClr val="tx1"/>
                </a:solidFill>
              </a:rPr>
              <a:t>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en-US" sz="900" i="1" dirty="0" smtClean="0">
                <a:solidFill>
                  <a:schemeClr val="tx1"/>
                </a:solidFill>
                <a:cs typeface="Arial" pitchFamily="34" charset="0"/>
              </a:rPr>
              <a:t>Forte bank</a:t>
            </a:r>
            <a:r>
              <a:rPr lang="ru-RU" sz="900" i="1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9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900" i="1" dirty="0" smtClean="0">
                <a:solidFill>
                  <a:schemeClr val="tx1"/>
                </a:solidFill>
              </a:rPr>
              <a:t>915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  <a:endParaRPr lang="ru-RU" sz="900" i="1" dirty="0">
              <a:solidFill>
                <a:schemeClr val="tx1"/>
              </a:solidFill>
              <a:cs typeface="Arial" pitchFamily="34" charset="0"/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 smtClean="0">
                <a:solidFill>
                  <a:schemeClr val="tx1"/>
                </a:solidFill>
              </a:rPr>
              <a:t>Народный банк: 3 348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  <a:endParaRPr lang="en-US" sz="900" i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Евразийский банк: </a:t>
            </a:r>
            <a:r>
              <a:rPr lang="ru-RU" sz="900" i="1" dirty="0" smtClean="0">
                <a:solidFill>
                  <a:schemeClr val="tx1"/>
                </a:solidFill>
              </a:rPr>
              <a:t>220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ВТБ Банк: 150 млн</a:t>
            </a:r>
            <a:r>
              <a:rPr lang="ru-RU" sz="900" i="1" dirty="0" smtClean="0">
                <a:solidFill>
                  <a:schemeClr val="tx1"/>
                </a:solidFill>
              </a:rPr>
              <a:t>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>
                <a:solidFill>
                  <a:schemeClr val="tx1"/>
                </a:solidFill>
              </a:rPr>
              <a:t>.</a:t>
            </a: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МФО </a:t>
            </a:r>
            <a:r>
              <a:rPr lang="ru-RU" sz="900" i="1" dirty="0" err="1" smtClean="0">
                <a:solidFill>
                  <a:schemeClr val="tx1"/>
                </a:solidFill>
              </a:rPr>
              <a:t>Ырыс</a:t>
            </a:r>
            <a:r>
              <a:rPr lang="ru-RU" sz="900" i="1" dirty="0" smtClean="0">
                <a:solidFill>
                  <a:schemeClr val="tx1"/>
                </a:solidFill>
              </a:rPr>
              <a:t>: 758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  <a:endParaRPr lang="ru-RU" sz="900" i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900" i="1" dirty="0">
                <a:solidFill>
                  <a:schemeClr val="tx1"/>
                </a:solidFill>
              </a:rPr>
              <a:t>МФО РИЦ </a:t>
            </a:r>
            <a:r>
              <a:rPr lang="ru-RU" sz="900" i="1" dirty="0" err="1" smtClean="0">
                <a:solidFill>
                  <a:schemeClr val="tx1"/>
                </a:solidFill>
              </a:rPr>
              <a:t>Кызылорда</a:t>
            </a:r>
            <a:r>
              <a:rPr lang="ru-RU" sz="900" i="1" dirty="0" smtClean="0">
                <a:solidFill>
                  <a:schemeClr val="tx1"/>
                </a:solidFill>
              </a:rPr>
              <a:t>: 49 млн. </a:t>
            </a:r>
            <a:r>
              <a:rPr lang="ru-RU" sz="900" i="1" dirty="0" err="1" smtClean="0">
                <a:solidFill>
                  <a:schemeClr val="tx1"/>
                </a:solidFill>
              </a:rPr>
              <a:t>тг</a:t>
            </a:r>
            <a:r>
              <a:rPr lang="ru-RU" sz="900" i="1" dirty="0" smtClean="0">
                <a:solidFill>
                  <a:schemeClr val="tx1"/>
                </a:solidFill>
              </a:rPr>
              <a:t>.</a:t>
            </a:r>
          </a:p>
          <a:p>
            <a:pPr marL="71437"/>
            <a:endParaRPr lang="ru-RU" sz="900" i="1" dirty="0">
              <a:solidFill>
                <a:schemeClr val="tx1"/>
              </a:solidFill>
            </a:endParaRPr>
          </a:p>
          <a:p>
            <a:pPr marL="71437"/>
            <a:endParaRPr lang="ru-RU" sz="900" i="1" dirty="0">
              <a:solidFill>
                <a:schemeClr val="tx1"/>
              </a:solidFill>
            </a:endParaRPr>
          </a:p>
          <a:p>
            <a:pPr marL="128588" indent="-128588"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</a:rPr>
              <a:t>Результаты 2018 г.:</a:t>
            </a:r>
            <a:endParaRPr lang="ru-RU" sz="1000" b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1000" b="1" i="1" dirty="0" smtClean="0">
                <a:solidFill>
                  <a:schemeClr val="tx1"/>
                </a:solidFill>
              </a:rPr>
              <a:t>548 заемщиков</a:t>
            </a:r>
            <a:endParaRPr lang="ru-RU" sz="1000" b="1" i="1" dirty="0">
              <a:solidFill>
                <a:schemeClr val="tx1"/>
              </a:solidFill>
            </a:endParaRPr>
          </a:p>
          <a:p>
            <a:pPr marL="200025" indent="-128588">
              <a:buFont typeface="Arial" pitchFamily="34" charset="0"/>
              <a:buChar char="−"/>
            </a:pPr>
            <a:r>
              <a:rPr lang="ru-RU" sz="1000" b="1" i="1" dirty="0" smtClean="0">
                <a:solidFill>
                  <a:schemeClr val="tx1"/>
                </a:solidFill>
              </a:rPr>
              <a:t>6 млрд. </a:t>
            </a:r>
            <a:r>
              <a:rPr lang="ru-RU" sz="1000" b="1" i="1" dirty="0" err="1" smtClean="0">
                <a:solidFill>
                  <a:schemeClr val="tx1"/>
                </a:solidFill>
              </a:rPr>
              <a:t>тг</a:t>
            </a:r>
            <a:r>
              <a:rPr lang="ru-RU" sz="1000" b="1" i="1" dirty="0" smtClean="0">
                <a:solidFill>
                  <a:schemeClr val="tx1"/>
                </a:solidFill>
              </a:rPr>
              <a:t>.</a:t>
            </a:r>
            <a:endParaRPr lang="ru-RU" sz="1000" b="1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27584" y="172037"/>
            <a:ext cx="4824536" cy="692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Субсидирование</a:t>
            </a:r>
            <a:r>
              <a:rPr lang="ru-RU" altLang="ru-RU" sz="1800" dirty="0">
                <a:solidFill>
                  <a:srgbClr val="002060"/>
                </a:solidFill>
              </a:rPr>
              <a:t> </a:t>
            </a:r>
            <a:endParaRPr lang="ru-RU" altLang="ru-RU" sz="1800" dirty="0" smtClean="0">
              <a:solidFill>
                <a:srgbClr val="002060"/>
              </a:solidFill>
            </a:endParaRPr>
          </a:p>
          <a:p>
            <a:r>
              <a:rPr lang="ru-RU" altLang="ru-RU" sz="1800" dirty="0" smtClean="0">
                <a:solidFill>
                  <a:srgbClr val="002060"/>
                </a:solidFill>
              </a:rPr>
              <a:t>ГП «ДКБ 2020»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25" name="Номер слайда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A762F-A9F5-4407-AFC4-11D3F21C1EC6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936759"/>
            <a:ext cx="8928991" cy="1634991"/>
            <a:chOff x="107504" y="991285"/>
            <a:chExt cx="8928991" cy="1634991"/>
          </a:xfrm>
        </p:grpSpPr>
        <p:sp>
          <p:nvSpPr>
            <p:cNvPr id="26" name="TextBox 25"/>
            <p:cNvSpPr txBox="1"/>
            <p:nvPr/>
          </p:nvSpPr>
          <p:spPr>
            <a:xfrm>
              <a:off x="107504" y="1063086"/>
              <a:ext cx="8928991" cy="155552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79AE47"/>
              </a:solidFill>
              <a:prstDash val="sysDot"/>
            </a:ln>
          </p:spPr>
          <p:txBody>
            <a:bodyPr lIns="0" tIns="38963" rIns="0" bIns="38963">
              <a:noAutofit/>
            </a:bodyPr>
            <a:lstStyle/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r>
                <a:rPr lang="kk-KZ" sz="1000" dirty="0">
                  <a:latin typeface="+mj-lt"/>
                  <a:cs typeface="Times New Roman" pitchFamily="18" charset="0"/>
                </a:rPr>
                <a:t>	</a:t>
              </a: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7045" y="1182976"/>
              <a:ext cx="2272811" cy="1155905"/>
            </a:xfrm>
            <a:prstGeom prst="rect">
              <a:avLst/>
            </a:prstGeom>
            <a:noFill/>
          </p:spPr>
          <p:txBody>
            <a:bodyPr lIns="77925" tIns="38963" rIns="77925" bIns="38963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+mj-lt"/>
                  <a:cs typeface="Times New Roman" pitchFamily="18" charset="0"/>
                </a:rPr>
                <a:t>Государство</a:t>
              </a:r>
              <a:br>
                <a:rPr lang="ru-RU" sz="1000" dirty="0">
                  <a:latin typeface="+mj-lt"/>
                  <a:cs typeface="Times New Roman" pitchFamily="18" charset="0"/>
                </a:rPr>
              </a:br>
              <a:r>
                <a:rPr lang="ru-RU" sz="1000" dirty="0">
                  <a:latin typeface="+mj-lt"/>
                  <a:cs typeface="Times New Roman" pitchFamily="18" charset="0"/>
                </a:rPr>
                <a:t>выплачивает до</a:t>
              </a:r>
            </a:p>
            <a:p>
              <a:pPr>
                <a:defRPr/>
              </a:pPr>
              <a:endParaRPr lang="kk-KZ" sz="1000" dirty="0">
                <a:latin typeface="+mj-lt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000" i="1" dirty="0">
                  <a:latin typeface="+mj-lt"/>
                  <a:cs typeface="Times New Roman" pitchFamily="18" charset="0"/>
                </a:rPr>
                <a:t>от номинальной ставки вознаграждения </a:t>
              </a:r>
              <a:br>
                <a:rPr lang="ru-RU" sz="1000" i="1" dirty="0">
                  <a:latin typeface="+mj-lt"/>
                  <a:cs typeface="Times New Roman" pitchFamily="18" charset="0"/>
                </a:rPr>
              </a:br>
              <a:r>
                <a:rPr lang="ru-RU" sz="1000" i="1" dirty="0">
                  <a:latin typeface="+mj-lt"/>
                  <a:cs typeface="Times New Roman" pitchFamily="18" charset="0"/>
                </a:rPr>
                <a:t>по кредиту/лизингу:</a:t>
              </a:r>
            </a:p>
            <a:p>
              <a:pPr>
                <a:defRPr/>
              </a:pPr>
              <a:endParaRPr lang="kk-KZ" sz="100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Прямоугольник 1"/>
            <p:cNvSpPr>
              <a:spLocks noChangeArrowheads="1"/>
            </p:cNvSpPr>
            <p:nvPr/>
          </p:nvSpPr>
          <p:spPr bwMode="auto">
            <a:xfrm>
              <a:off x="1993801" y="991285"/>
              <a:ext cx="1055054" cy="709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/>
            <a:p>
              <a:pPr algn="ctr"/>
              <a:r>
                <a:rPr lang="ru-RU" sz="4100" b="1" dirty="0">
                  <a:solidFill>
                    <a:srgbClr val="0858B8"/>
                  </a:solidFill>
                  <a:cs typeface="Times New Roman" pitchFamily="18" charset="0"/>
                </a:rPr>
                <a:t>5</a:t>
              </a:r>
              <a:r>
                <a:rPr lang="ru-RU" sz="4100" b="1" dirty="0" smtClean="0">
                  <a:solidFill>
                    <a:srgbClr val="0858B8"/>
                  </a:solidFill>
                  <a:cs typeface="Times New Roman" pitchFamily="18" charset="0"/>
                </a:rPr>
                <a:t>0</a:t>
              </a:r>
              <a:r>
                <a:rPr lang="ru-RU" sz="3100" dirty="0">
                  <a:solidFill>
                    <a:srgbClr val="0858B8"/>
                  </a:solidFill>
                  <a:cs typeface="Times New Roman" pitchFamily="18" charset="0"/>
                </a:rPr>
                <a:t>%</a:t>
              </a:r>
            </a:p>
          </p:txBody>
        </p:sp>
        <p:sp>
          <p:nvSpPr>
            <p:cNvPr id="29" name="Прямоугольник 59"/>
            <p:cNvSpPr>
              <a:spLocks noChangeArrowheads="1"/>
            </p:cNvSpPr>
            <p:nvPr/>
          </p:nvSpPr>
          <p:spPr bwMode="auto">
            <a:xfrm>
              <a:off x="758687" y="2055147"/>
              <a:ext cx="3525281" cy="57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AFD200"/>
                  </a:solidFill>
                  <a:cs typeface="Times New Roman" pitchFamily="18" charset="0"/>
                </a:rPr>
                <a:t>Базовая ставка + </a:t>
              </a:r>
              <a:r>
                <a:rPr lang="ru-RU" sz="3200" b="1" dirty="0">
                  <a:solidFill>
                    <a:srgbClr val="AFD200"/>
                  </a:solidFill>
                  <a:cs typeface="Times New Roman" pitchFamily="18" charset="0"/>
                </a:rPr>
                <a:t>5%</a:t>
              </a:r>
            </a:p>
          </p:txBody>
        </p:sp>
        <p:grpSp>
          <p:nvGrpSpPr>
            <p:cNvPr id="39" name="Группа 16"/>
            <p:cNvGrpSpPr>
              <a:grpSpLocks/>
            </p:cNvGrpSpPr>
            <p:nvPr/>
          </p:nvGrpSpPr>
          <p:grpSpPr bwMode="auto">
            <a:xfrm>
              <a:off x="6718715" y="1155042"/>
              <a:ext cx="1279280" cy="741495"/>
              <a:chOff x="7583937" y="2780928"/>
              <a:chExt cx="1386335" cy="988682"/>
            </a:xfrm>
          </p:grpSpPr>
          <p:sp>
            <p:nvSpPr>
              <p:cNvPr id="40" name="Прямоугольник 17"/>
              <p:cNvSpPr>
                <a:spLocks noChangeArrowheads="1"/>
              </p:cNvSpPr>
              <p:nvPr/>
            </p:nvSpPr>
            <p:spPr bwMode="auto">
              <a:xfrm>
                <a:off x="7824326" y="2780928"/>
                <a:ext cx="999207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2</a:t>
                </a:r>
                <a:r>
                  <a:rPr lang="ru-RU" sz="4100" b="1" dirty="0" smtClean="0">
                    <a:solidFill>
                      <a:srgbClr val="0858B8"/>
                    </a:solidFill>
                    <a:cs typeface="Times New Roman" pitchFamily="18" charset="0"/>
                  </a:rPr>
                  <a:t>,5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Прямоугольник 18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900" i="1">
                    <a:cs typeface="Times New Roman" pitchFamily="18" charset="0"/>
                  </a:rPr>
                  <a:t>млрд. тенге</a:t>
                </a:r>
              </a:p>
            </p:txBody>
          </p:sp>
        </p:grpSp>
        <p:sp>
          <p:nvSpPr>
            <p:cNvPr id="42" name="Прямоугольник 19"/>
            <p:cNvSpPr>
              <a:spLocks noChangeArrowheads="1"/>
            </p:cNvSpPr>
            <p:nvPr/>
          </p:nvSpPr>
          <p:spPr bwMode="auto">
            <a:xfrm>
              <a:off x="6601409" y="1094320"/>
              <a:ext cx="1498983" cy="21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7925" tIns="38963" rIns="77925" bIns="38963">
              <a:spAutoFit/>
            </a:bodyPr>
            <a:lstStyle/>
            <a:p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  <p:sp>
          <p:nvSpPr>
            <p:cNvPr id="45" name="Прямоугольник 28"/>
            <p:cNvSpPr>
              <a:spLocks noChangeArrowheads="1"/>
            </p:cNvSpPr>
            <p:nvPr/>
          </p:nvSpPr>
          <p:spPr bwMode="auto">
            <a:xfrm>
              <a:off x="5004048" y="1822572"/>
              <a:ext cx="1729154" cy="23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7925" tIns="38963" rIns="77925" bIns="38963">
              <a:spAutoFit/>
            </a:bodyPr>
            <a:lstStyle/>
            <a:p>
              <a:r>
                <a:rPr lang="kk-KZ" sz="1000" i="1" dirty="0">
                  <a:cs typeface="Times New Roman" pitchFamily="18" charset="0"/>
                </a:rPr>
                <a:t>Срок субсидирования</a:t>
              </a:r>
            </a:p>
          </p:txBody>
        </p:sp>
        <p:pic>
          <p:nvPicPr>
            <p:cNvPr id="75" name="Picture 2" descr="C:\Users\YERMEK~1.ABD\AppData\Local\Temp\54a058be9dbb4a81876f19d5ec56855c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694" y="1119239"/>
              <a:ext cx="855203" cy="69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59"/>
            <p:cNvSpPr>
              <a:spLocks noChangeArrowheads="1"/>
            </p:cNvSpPr>
            <p:nvPr/>
          </p:nvSpPr>
          <p:spPr bwMode="auto">
            <a:xfrm>
              <a:off x="6809897" y="1788164"/>
              <a:ext cx="131799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AFD200"/>
                  </a:solidFill>
                  <a:cs typeface="Times New Roman" pitchFamily="18" charset="0"/>
                </a:rPr>
                <a:t>5 </a:t>
              </a:r>
              <a:r>
                <a:rPr lang="ru-RU" sz="2800" b="1" dirty="0" smtClean="0">
                  <a:solidFill>
                    <a:srgbClr val="AFD200"/>
                  </a:solidFill>
                  <a:cs typeface="Times New Roman" pitchFamily="18" charset="0"/>
                </a:rPr>
                <a:t>лет</a:t>
              </a:r>
              <a:endParaRPr lang="ru-RU" sz="3600" dirty="0">
                <a:solidFill>
                  <a:srgbClr val="AFD200"/>
                </a:solidFill>
                <a:cs typeface="Times New Roman" pitchFamily="18" charset="0"/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5004048" y="2706321"/>
            <a:ext cx="4032448" cy="195366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679" tIns="30679" rIns="30679" bIns="30679" anchor="ctr"/>
          <a:lstStyle/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В целом поддержано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12,6</a:t>
            </a: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. проектов на общую сумму кредитов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2,4 трлн. тенге</a:t>
            </a: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За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2018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год профинансировано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1 432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 проекта на сумму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173,2 млрд. тенге</a:t>
            </a:r>
            <a:endParaRPr lang="ru-RU" sz="900" b="1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По сумме кредитов лидируют 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г. Алматы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и </a:t>
            </a:r>
            <a:r>
              <a:rPr lang="ru-RU" sz="1200" b="1" dirty="0" err="1" smtClean="0">
                <a:solidFill>
                  <a:schemeClr val="tx1"/>
                </a:solidFill>
                <a:cs typeface="Arial" pitchFamily="34" charset="0"/>
              </a:rPr>
              <a:t>Алматинская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 область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Кредитный портфель в разрезе отраслей: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48%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- проекты обрабатывающей </a:t>
            </a:r>
            <a:r>
              <a:rPr lang="ru-RU" sz="1200" dirty="0" err="1" smtClean="0">
                <a:solidFill>
                  <a:schemeClr val="tx1"/>
                </a:solidFill>
                <a:cs typeface="Arial" pitchFamily="34" charset="0"/>
              </a:rPr>
              <a:t>пром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14%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200" dirty="0" smtClean="0">
                <a:solidFill>
                  <a:schemeClr val="tx1"/>
                </a:solidFill>
                <a:cs typeface="Arial" pitchFamily="34" charset="0"/>
              </a:rPr>
              <a:t>проекты в сфере логистики</a:t>
            </a:r>
            <a:endParaRPr lang="ru-RU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07950" y="2631211"/>
            <a:ext cx="4464050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Динамика </a:t>
            </a:r>
            <a:r>
              <a:rPr lang="kk-KZ" sz="1200" b="1" dirty="0">
                <a:solidFill>
                  <a:srgbClr val="000000"/>
                </a:solidFill>
                <a:latin typeface="+mj-lt"/>
              </a:rPr>
              <a:t>результатов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60756"/>
              </p:ext>
            </p:extLst>
          </p:nvPr>
        </p:nvGraphicFramePr>
        <p:xfrm>
          <a:off x="257513" y="2929806"/>
          <a:ext cx="4643384" cy="186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1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5423460" cy="623059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Изменения в инструменте </a:t>
            </a:r>
            <a:b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субсидирования </a:t>
            </a:r>
            <a:r>
              <a:rPr lang="ru-RU" altLang="ru-RU" sz="1800" dirty="0" smtClean="0">
                <a:solidFill>
                  <a:srgbClr val="002060"/>
                </a:solidFill>
              </a:rPr>
              <a:t>ГП </a:t>
            </a:r>
            <a:r>
              <a:rPr lang="ru-RU" altLang="ru-RU" sz="1800" dirty="0">
                <a:solidFill>
                  <a:srgbClr val="002060"/>
                </a:solidFill>
              </a:rPr>
              <a:t>«ДКБ 2020»</a:t>
            </a:r>
            <a:br>
              <a:rPr lang="ru-RU" altLang="ru-RU" sz="1800" dirty="0">
                <a:solidFill>
                  <a:srgbClr val="002060"/>
                </a:solidFill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48403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2018 г.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по инструменту субсидирование были внесены следующие изменения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Исключен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Региональный координационный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совет;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Исключен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субъект крупного предпринимательства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3.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Снижена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максимальная сумма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кредита/лизинга –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до 2,5 млрд. тенге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4.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Срок субсидирования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установлен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до 5 лет (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без </a:t>
            </a:r>
            <a:r>
              <a:rPr lang="ru-RU" altLang="ru-RU" sz="1400" dirty="0" smtClean="0">
                <a:solidFill>
                  <a:srgbClr val="002060"/>
                </a:solidFill>
                <a:cs typeface="Times New Roman" pitchFamily="18" charset="0"/>
              </a:rPr>
              <a:t>пролонгации);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5.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Изменен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 расчет предельной ставки вознаграждения, подлежащей субсидированию, а также ставки вознаграждения по кредитам</a:t>
            </a:r>
            <a:r>
              <a:rPr lang="ru-RU" altLang="ru-RU" sz="1400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  <a:endParaRPr lang="ru-RU" alt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6.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Изменены</a:t>
            </a:r>
            <a:r>
              <a:rPr lang="ru-RU" altLang="ru-RU" sz="1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критерии эффективности проекта. На кредиты, 100% которые направлены на пополнение оборотных средств, требования о достижении критериев эффективности не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распространяются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7.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Разработан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порядок подачи электронной заявки через веб-портал «электронного правительства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»;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8. </a:t>
            </a:r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Автоматизирован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бизнес-процесс 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государственной услуги «Предоставление субсидий по кредитам СЧП в рамках  ДКБ 2020» в системе «</a:t>
            </a:r>
            <a:r>
              <a:rPr lang="ru-RU" sz="1400" dirty="0" err="1">
                <a:solidFill>
                  <a:srgbClr val="002060"/>
                </a:solidFill>
                <a:cs typeface="Times New Roman" pitchFamily="18" charset="0"/>
              </a:rPr>
              <a:t>bpm</a:t>
            </a: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cs typeface="Times New Roman" pitchFamily="18" charset="0"/>
              </a:rPr>
              <a:t>online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».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6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749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Программа жилищного строительства «</a:t>
            </a:r>
            <a:r>
              <a:rPr lang="ru-RU" b="1" dirty="0" err="1">
                <a:solidFill>
                  <a:srgbClr val="002060"/>
                </a:solidFill>
              </a:rPr>
              <a:t>Нұрлы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жер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251521" y="959162"/>
            <a:ext cx="8640960" cy="486212"/>
          </a:xfrm>
          <a:prstGeom prst="rect">
            <a:avLst/>
          </a:prstGeom>
          <a:solidFill>
            <a:srgbClr val="D9E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" tIns="23009" rIns="23009" bIns="23009" anchor="ctr" anchorCtr="0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       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БВУ</a:t>
            </a:r>
            <a:r>
              <a:rPr lang="ru-RU" sz="1100" b="1" dirty="0" smtClean="0"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выдают кредиты частным застройщикам по ставке вознаграждения, не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превышающей </a:t>
            </a: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уровень базовой ставки НБ РК более чем на 5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% </a:t>
            </a:r>
            <a:r>
              <a:rPr lang="ru-RU" altLang="ru-RU" sz="1100" b="1" i="1" dirty="0" smtClean="0">
                <a:solidFill>
                  <a:schemeClr val="tx1"/>
                </a:solidFill>
              </a:rPr>
              <a:t>(</a:t>
            </a:r>
            <a:r>
              <a:rPr lang="kk-KZ" altLang="ru-RU" sz="1100" b="1" i="1" dirty="0">
                <a:solidFill>
                  <a:schemeClr val="tx1"/>
                </a:solidFill>
              </a:rPr>
              <a:t>базовая ставка </a:t>
            </a:r>
            <a:r>
              <a:rPr lang="ru-RU" altLang="ru-RU" sz="1100" b="1" i="1" dirty="0">
                <a:solidFill>
                  <a:schemeClr val="tx1"/>
                </a:solidFill>
              </a:rPr>
              <a:t>на </a:t>
            </a:r>
            <a:r>
              <a:rPr lang="ru-RU" altLang="ru-RU" sz="1100" b="1" i="1" dirty="0" smtClean="0">
                <a:solidFill>
                  <a:schemeClr val="tx1"/>
                </a:solidFill>
              </a:rPr>
              <a:t>сегодня </a:t>
            </a:r>
            <a:r>
              <a:rPr lang="ru-RU" sz="1100" b="1" i="1" dirty="0" smtClean="0">
                <a:solidFill>
                  <a:schemeClr val="tx1"/>
                </a:solidFill>
              </a:rPr>
              <a:t>9,25</a:t>
            </a:r>
            <a:r>
              <a:rPr lang="ru-RU" sz="1100" b="1" i="1" dirty="0">
                <a:solidFill>
                  <a:schemeClr val="tx1"/>
                </a:solidFill>
              </a:rPr>
              <a:t>%+5%=</a:t>
            </a:r>
            <a:r>
              <a:rPr lang="ru-RU" sz="1400" b="1" i="1" dirty="0">
                <a:solidFill>
                  <a:srgbClr val="C00000"/>
                </a:solidFill>
              </a:rPr>
              <a:t>14,25%</a:t>
            </a:r>
            <a:r>
              <a:rPr lang="ru-RU" sz="1100" b="1" i="1" dirty="0">
                <a:solidFill>
                  <a:schemeClr val="tx1"/>
                </a:solidFill>
              </a:rPr>
              <a:t>)</a:t>
            </a:r>
            <a:endParaRPr lang="ru-RU" altLang="ru-RU" sz="11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cs typeface="Arial" pitchFamily="34" charset="0"/>
              </a:rPr>
            </a:br>
            <a:endParaRPr lang="ru-RU" sz="800" b="1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8" name="Прямоугольник 1"/>
          <p:cNvSpPr>
            <a:spLocks noChangeArrowheads="1"/>
          </p:cNvSpPr>
          <p:nvPr/>
        </p:nvSpPr>
        <p:spPr bwMode="auto">
          <a:xfrm>
            <a:off x="251520" y="1779662"/>
            <a:ext cx="8640960" cy="1747931"/>
          </a:xfrm>
          <a:prstGeom prst="rect">
            <a:avLst/>
          </a:prstGeom>
          <a:solidFill>
            <a:srgbClr val="FFFFFF"/>
          </a:solidFill>
          <a:ln w="12700">
            <a:solidFill>
              <a:srgbClr val="C6E6A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6207" tIns="108000" rIns="23009" bIns="23009" anchor="t"/>
          <a:lstStyle/>
          <a:p>
            <a:pPr marL="2030">
              <a:spcAft>
                <a:spcPts val="383"/>
              </a:spcAft>
              <a:defRPr/>
            </a:pPr>
            <a:r>
              <a:rPr lang="ru-RU" altLang="ru-RU" sz="1200" b="1" dirty="0" smtClean="0">
                <a:cs typeface="Arial" pitchFamily="34" charset="0"/>
              </a:rPr>
              <a:t>Сумма </a:t>
            </a:r>
            <a:r>
              <a:rPr lang="ru-RU" altLang="ru-RU" sz="1200" b="1" dirty="0">
                <a:cs typeface="Arial" pitchFamily="34" charset="0"/>
              </a:rPr>
              <a:t>кредита: </a:t>
            </a:r>
            <a:r>
              <a:rPr lang="ru-RU" altLang="ru-RU" sz="1200" dirty="0">
                <a:cs typeface="Arial" pitchFamily="34" charset="0"/>
              </a:rPr>
              <a:t>без ограничений</a:t>
            </a:r>
          </a:p>
          <a:p>
            <a:pPr marL="2030">
              <a:spcAft>
                <a:spcPts val="383"/>
              </a:spcAft>
              <a:defRPr/>
            </a:pPr>
            <a:endParaRPr lang="ru-RU" altLang="ru-RU" sz="1050" b="1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r>
              <a:rPr lang="ru-RU" altLang="ru-RU" sz="1200" b="1" dirty="0">
                <a:cs typeface="Arial" pitchFamily="34" charset="0"/>
              </a:rPr>
              <a:t>Целевое назначение</a:t>
            </a:r>
            <a:r>
              <a:rPr lang="ru-RU" altLang="ru-RU" sz="1200" dirty="0">
                <a:cs typeface="Arial" pitchFamily="34" charset="0"/>
              </a:rPr>
              <a:t>: строительство жилья </a:t>
            </a:r>
          </a:p>
          <a:p>
            <a:pPr marL="2030">
              <a:spcAft>
                <a:spcPts val="383"/>
              </a:spcAft>
              <a:defRPr/>
            </a:pPr>
            <a:endParaRPr lang="ru-RU" altLang="ru-RU" sz="1050" b="1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r>
              <a:rPr lang="ru-RU" altLang="ru-RU" sz="1200" b="1" dirty="0">
                <a:cs typeface="Arial" pitchFamily="34" charset="0"/>
              </a:rPr>
              <a:t>Субсидии</a:t>
            </a:r>
            <a:r>
              <a:rPr lang="ru-RU" altLang="ru-RU" sz="1200" dirty="0">
                <a:cs typeface="Arial" pitchFamily="34" charset="0"/>
              </a:rPr>
              <a:t>: </a:t>
            </a:r>
            <a:r>
              <a:rPr lang="ru-RU" altLang="ru-RU" sz="1200" b="1" dirty="0">
                <a:cs typeface="Arial" pitchFamily="34" charset="0"/>
              </a:rPr>
              <a:t>7%</a:t>
            </a:r>
            <a:r>
              <a:rPr lang="ru-RU" altLang="ru-RU" sz="1200" dirty="0">
                <a:cs typeface="Arial" pitchFamily="34" charset="0"/>
              </a:rPr>
              <a:t> годовых от ставки вознаграждения по кредитам</a:t>
            </a:r>
          </a:p>
          <a:p>
            <a:pPr marL="2030">
              <a:spcAft>
                <a:spcPts val="383"/>
              </a:spcAft>
              <a:defRPr/>
            </a:pPr>
            <a:endParaRPr lang="ru-RU" altLang="ru-RU" sz="1050" b="1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r>
              <a:rPr lang="ru-RU" altLang="ru-RU" sz="1200" b="1" dirty="0">
                <a:cs typeface="Arial" pitchFamily="34" charset="0"/>
              </a:rPr>
              <a:t>Срок субсидирования</a:t>
            </a:r>
            <a:r>
              <a:rPr lang="ru-RU" altLang="ru-RU" sz="1200" dirty="0">
                <a:cs typeface="Arial" pitchFamily="34" charset="0"/>
              </a:rPr>
              <a:t>: до </a:t>
            </a:r>
            <a:r>
              <a:rPr lang="ru-RU" altLang="ru-RU" sz="1200" b="1" dirty="0">
                <a:cs typeface="Arial" pitchFamily="34" charset="0"/>
              </a:rPr>
              <a:t>3</a:t>
            </a:r>
            <a:r>
              <a:rPr lang="ru-RU" altLang="ru-RU" sz="1200" dirty="0">
                <a:cs typeface="Arial" pitchFamily="34" charset="0"/>
              </a:rPr>
              <a:t> лет</a:t>
            </a:r>
            <a:endParaRPr lang="ru-RU" altLang="ru-RU" sz="1200" i="1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endParaRPr lang="ru-RU" altLang="ru-RU" sz="1050" i="1" dirty="0"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51521" y="1542280"/>
            <a:ext cx="8640960" cy="229066"/>
          </a:xfrm>
          <a:prstGeom prst="rect">
            <a:avLst/>
          </a:prstGeom>
          <a:solidFill>
            <a:srgbClr val="C6E6A2"/>
          </a:solidFill>
          <a:ln w="12700">
            <a:solidFill>
              <a:srgbClr val="C6E6A2"/>
            </a:solidFill>
            <a:round/>
            <a:headEnd/>
            <a:tailEnd/>
          </a:ln>
        </p:spPr>
        <p:txBody>
          <a:bodyPr lIns="66655" tIns="33328" rIns="66655" bIns="33328" anchor="ctr" anchorCtr="0"/>
          <a:lstStyle/>
          <a:p>
            <a:pPr algn="ctr"/>
            <a:r>
              <a:rPr lang="ru-RU" sz="1050" b="1" dirty="0"/>
              <a:t>Основные условия для заемщиков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365187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Итоги 2018 года: </a:t>
            </a:r>
            <a:r>
              <a:rPr lang="ru-RU" sz="1200" b="1" dirty="0"/>
              <a:t>одобрено</a:t>
            </a:r>
            <a:r>
              <a:rPr lang="ru-RU" sz="1200" dirty="0"/>
              <a:t> РКС </a:t>
            </a:r>
            <a:r>
              <a:rPr lang="ru-RU" sz="1200" b="1" dirty="0"/>
              <a:t>41 проект</a:t>
            </a:r>
            <a:r>
              <a:rPr lang="ru-RU" sz="1200" dirty="0"/>
              <a:t>, </a:t>
            </a:r>
            <a:r>
              <a:rPr lang="ru-RU" sz="1200" b="1" dirty="0"/>
              <a:t>выплачены</a:t>
            </a:r>
            <a:r>
              <a:rPr lang="ru-RU" sz="1200" dirty="0"/>
              <a:t> субсидии на сумму </a:t>
            </a:r>
            <a:r>
              <a:rPr lang="ru-RU" sz="1200" b="1" dirty="0"/>
              <a:t>1,7 </a:t>
            </a:r>
            <a:r>
              <a:rPr lang="ru-RU" sz="1200" b="1" dirty="0" err="1"/>
              <a:t>млрд.тенге</a:t>
            </a:r>
            <a:r>
              <a:rPr lang="ru-RU" sz="1200" dirty="0"/>
              <a:t>. Объем ввода жилья </a:t>
            </a:r>
            <a:r>
              <a:rPr lang="ru-RU" sz="1200" b="1" dirty="0"/>
              <a:t>составил 163,5 тыс</a:t>
            </a:r>
            <a:r>
              <a:rPr lang="ru-RU" sz="1200" b="1" dirty="0" smtClean="0"/>
              <a:t>. кв. м</a:t>
            </a:r>
            <a:r>
              <a:rPr lang="ru-RU" sz="1200" dirty="0"/>
              <a:t>. Сумма кредитов с начала реализации Программы </a:t>
            </a:r>
            <a:r>
              <a:rPr lang="ru-RU" sz="1200" b="1" dirty="0"/>
              <a:t>58,5 млрд. тенге</a:t>
            </a:r>
            <a:r>
              <a:rPr lang="ru-RU" sz="1200" dirty="0"/>
              <a:t>. </a:t>
            </a:r>
            <a:r>
              <a:rPr lang="ru-RU" sz="1200" b="1" dirty="0"/>
              <a:t>Лидеры</a:t>
            </a:r>
            <a:r>
              <a:rPr lang="ru-RU" sz="1200" dirty="0"/>
              <a:t> по количеству проектов – </a:t>
            </a:r>
            <a:r>
              <a:rPr lang="ru-RU" sz="1200" b="1" dirty="0" err="1"/>
              <a:t>Кызылординская</a:t>
            </a:r>
            <a:r>
              <a:rPr lang="ru-RU" sz="1200" b="1" dirty="0"/>
              <a:t> область </a:t>
            </a:r>
            <a:r>
              <a:rPr lang="ru-RU" sz="1200" dirty="0"/>
              <a:t>(11 проектов), </a:t>
            </a:r>
            <a:r>
              <a:rPr lang="ru-RU" sz="1200" b="1" dirty="0"/>
              <a:t>Актюбинская область </a:t>
            </a:r>
            <a:r>
              <a:rPr lang="ru-RU" sz="1200" dirty="0"/>
              <a:t>(8 проектов, </a:t>
            </a:r>
            <a:r>
              <a:rPr lang="ru-RU" sz="1200" b="1" dirty="0" err="1"/>
              <a:t>Акмолинская</a:t>
            </a:r>
            <a:r>
              <a:rPr lang="ru-RU" sz="1200" b="1" dirty="0"/>
              <a:t> область </a:t>
            </a:r>
            <a:r>
              <a:rPr lang="ru-RU" sz="1200" dirty="0"/>
              <a:t>(7 проектов).</a:t>
            </a:r>
          </a:p>
        </p:txBody>
      </p:sp>
      <p:grpSp>
        <p:nvGrpSpPr>
          <p:cNvPr id="34" name="Shape 798"/>
          <p:cNvGrpSpPr>
            <a:grpSpLocks noChangeAspect="1"/>
          </p:cNvGrpSpPr>
          <p:nvPr/>
        </p:nvGrpSpPr>
        <p:grpSpPr>
          <a:xfrm>
            <a:off x="395536" y="3167797"/>
            <a:ext cx="268456" cy="268049"/>
            <a:chOff x="6660750" y="298550"/>
            <a:chExt cx="396900" cy="396300"/>
          </a:xfrm>
        </p:grpSpPr>
        <p:sp>
          <p:nvSpPr>
            <p:cNvPr id="35" name="Shape 79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0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" name="Shape 855"/>
          <p:cNvGrpSpPr>
            <a:grpSpLocks noChangeAspect="1"/>
          </p:cNvGrpSpPr>
          <p:nvPr/>
        </p:nvGrpSpPr>
        <p:grpSpPr>
          <a:xfrm>
            <a:off x="396571" y="2281888"/>
            <a:ext cx="289930" cy="308920"/>
            <a:chOff x="5970800" y="1619250"/>
            <a:chExt cx="428650" cy="456725"/>
          </a:xfrm>
        </p:grpSpPr>
        <p:sp>
          <p:nvSpPr>
            <p:cNvPr id="38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927"/>
          <p:cNvGrpSpPr>
            <a:grpSpLocks noChangeAspect="1"/>
          </p:cNvGrpSpPr>
          <p:nvPr/>
        </p:nvGrpSpPr>
        <p:grpSpPr>
          <a:xfrm>
            <a:off x="403588" y="1865142"/>
            <a:ext cx="290742" cy="243682"/>
            <a:chOff x="2599825" y="3689700"/>
            <a:chExt cx="429850" cy="360275"/>
          </a:xfrm>
        </p:grpSpPr>
        <p:sp>
          <p:nvSpPr>
            <p:cNvPr id="44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930"/>
          <p:cNvGrpSpPr>
            <a:grpSpLocks noChangeAspect="1"/>
          </p:cNvGrpSpPr>
          <p:nvPr/>
        </p:nvGrpSpPr>
        <p:grpSpPr>
          <a:xfrm>
            <a:off x="390825" y="2742976"/>
            <a:ext cx="262672" cy="274238"/>
            <a:chOff x="3294650" y="3652450"/>
            <a:chExt cx="388350" cy="405450"/>
          </a:xfrm>
        </p:grpSpPr>
        <p:sp>
          <p:nvSpPr>
            <p:cNvPr id="47" name="Shape 93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9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9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" name="Номер слайда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260" y="164116"/>
            <a:ext cx="560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ПРООН-ГЭФ «Устойчивые </a:t>
            </a:r>
            <a:r>
              <a:rPr lang="ru-RU" b="1" dirty="0">
                <a:solidFill>
                  <a:srgbClr val="002060"/>
                </a:solidFill>
              </a:rPr>
              <a:t>города для </a:t>
            </a:r>
            <a:r>
              <a:rPr lang="ru-RU" b="1" dirty="0" err="1">
                <a:solidFill>
                  <a:srgbClr val="002060"/>
                </a:solidFill>
              </a:rPr>
              <a:t>низкоуглеродного</a:t>
            </a:r>
            <a:r>
              <a:rPr lang="ru-RU" b="1" dirty="0">
                <a:solidFill>
                  <a:srgbClr val="002060"/>
                </a:solidFill>
              </a:rPr>
              <a:t> развития»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506398" y="1101975"/>
            <a:ext cx="8026042" cy="627301"/>
          </a:xfrm>
          <a:prstGeom prst="rect">
            <a:avLst/>
          </a:prstGeom>
          <a:solidFill>
            <a:srgbClr val="D9E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3009" rIns="23009" bIns="23009" anchor="ctr" anchorCtr="0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БВУ </a:t>
            </a:r>
            <a:r>
              <a:rPr lang="ru-RU" sz="1400" b="1" dirty="0">
                <a:solidFill>
                  <a:srgbClr val="002060"/>
                </a:solidFill>
                <a:cs typeface="Arial" pitchFamily="34" charset="0"/>
              </a:rPr>
              <a:t>выдают кредиты 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ЭКО-компаниям </a:t>
            </a:r>
            <a:r>
              <a:rPr lang="ru-RU" sz="1400" b="1" dirty="0">
                <a:solidFill>
                  <a:srgbClr val="002060"/>
                </a:solidFill>
                <a:cs typeface="Arial" pitchFamily="34" charset="0"/>
              </a:rPr>
              <a:t>по ставке вознаграждения не более 19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%.</a:t>
            </a:r>
            <a:endParaRPr lang="ru-RU" sz="10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8" name="Прямоугольник 1"/>
          <p:cNvSpPr>
            <a:spLocks noChangeArrowheads="1"/>
          </p:cNvSpPr>
          <p:nvPr/>
        </p:nvSpPr>
        <p:spPr bwMode="auto">
          <a:xfrm>
            <a:off x="506397" y="2048130"/>
            <a:ext cx="8026043" cy="1930747"/>
          </a:xfrm>
          <a:prstGeom prst="rect">
            <a:avLst/>
          </a:prstGeom>
          <a:solidFill>
            <a:srgbClr val="FFFFFF"/>
          </a:solidFill>
          <a:ln w="12700">
            <a:solidFill>
              <a:srgbClr val="C6E6A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6207" tIns="0" rIns="23009" bIns="23009" anchor="t"/>
          <a:lstStyle/>
          <a:p>
            <a:pPr marL="2030">
              <a:lnSpc>
                <a:spcPct val="250000"/>
              </a:lnSpc>
              <a:spcAft>
                <a:spcPts val="383"/>
              </a:spcAft>
              <a:defRPr/>
            </a:pPr>
            <a:r>
              <a:rPr lang="ru-RU" altLang="ru-RU" sz="1050" b="1" dirty="0">
                <a:cs typeface="Arial" pitchFamily="34" charset="0"/>
              </a:rPr>
              <a:t>Сумма кредита: </a:t>
            </a:r>
            <a:r>
              <a:rPr lang="ru-RU" altLang="ru-RU" sz="1050" dirty="0">
                <a:cs typeface="Arial" pitchFamily="34" charset="0"/>
              </a:rPr>
              <a:t>до 350 млн. тенге </a:t>
            </a:r>
          </a:p>
          <a:p>
            <a:pPr marL="2030">
              <a:lnSpc>
                <a:spcPct val="250000"/>
              </a:lnSpc>
              <a:spcAft>
                <a:spcPts val="383"/>
              </a:spcAft>
              <a:defRPr/>
            </a:pPr>
            <a:r>
              <a:rPr lang="ru-RU" altLang="ru-RU" sz="1050" b="1" dirty="0">
                <a:cs typeface="Arial" pitchFamily="34" charset="0"/>
              </a:rPr>
              <a:t>Целевое назначение</a:t>
            </a:r>
            <a:r>
              <a:rPr lang="ru-RU" altLang="ru-RU" sz="1050" dirty="0">
                <a:cs typeface="Arial" pitchFamily="34" charset="0"/>
              </a:rPr>
              <a:t>: </a:t>
            </a:r>
            <a:r>
              <a:rPr lang="ru-RU" sz="1050" dirty="0"/>
              <a:t>инвестиции и/или пополнение оборотных средств</a:t>
            </a:r>
          </a:p>
          <a:p>
            <a:pPr lvl="0" algn="just">
              <a:lnSpc>
                <a:spcPct val="250000"/>
              </a:lnSpc>
            </a:pPr>
            <a:r>
              <a:rPr lang="ru-RU" altLang="ru-RU" sz="1050" b="1" dirty="0">
                <a:cs typeface="Arial" pitchFamily="34" charset="0"/>
              </a:rPr>
              <a:t>Субсидии</a:t>
            </a:r>
            <a:r>
              <a:rPr lang="ru-RU" altLang="ru-RU" sz="1050" dirty="0">
                <a:cs typeface="Arial" pitchFamily="34" charset="0"/>
              </a:rPr>
              <a:t>: </a:t>
            </a:r>
            <a:r>
              <a:rPr lang="ru-RU" altLang="ru-RU" sz="1050" b="1" dirty="0">
                <a:cs typeface="Arial" pitchFamily="34" charset="0"/>
              </a:rPr>
              <a:t>10%</a:t>
            </a:r>
            <a:r>
              <a:rPr lang="kk-KZ" sz="1050" b="1" dirty="0"/>
              <a:t> </a:t>
            </a:r>
            <a:r>
              <a:rPr lang="kk-KZ" sz="1050" dirty="0"/>
              <a:t>от номинальной ставки </a:t>
            </a:r>
            <a:r>
              <a:rPr lang="ru-RU" sz="1050" dirty="0"/>
              <a:t>вознаграждения </a:t>
            </a:r>
            <a:endParaRPr lang="ru-RU" altLang="ru-RU" sz="1050" dirty="0">
              <a:cs typeface="Arial" pitchFamily="34" charset="0"/>
            </a:endParaRPr>
          </a:p>
          <a:p>
            <a:pPr marL="2030">
              <a:lnSpc>
                <a:spcPct val="250000"/>
              </a:lnSpc>
              <a:spcAft>
                <a:spcPts val="383"/>
              </a:spcAft>
              <a:defRPr/>
            </a:pPr>
            <a:r>
              <a:rPr lang="ru-RU" altLang="ru-RU" sz="1050" b="1" dirty="0">
                <a:cs typeface="Arial" pitchFamily="34" charset="0"/>
              </a:rPr>
              <a:t>Срок субсидирования</a:t>
            </a:r>
            <a:r>
              <a:rPr lang="ru-RU" altLang="ru-RU" sz="1050" dirty="0">
                <a:cs typeface="Arial" pitchFamily="34" charset="0"/>
              </a:rPr>
              <a:t>: </a:t>
            </a:r>
            <a:r>
              <a:rPr lang="ru-RU" altLang="ru-RU" sz="1050" b="1" dirty="0">
                <a:cs typeface="Arial" pitchFamily="34" charset="0"/>
              </a:rPr>
              <a:t>3 года </a:t>
            </a:r>
            <a:r>
              <a:rPr lang="ru-RU" altLang="ru-RU" sz="1050" dirty="0">
                <a:cs typeface="Arial" pitchFamily="34" charset="0"/>
              </a:rPr>
              <a:t>с возможностью пролонгации до 6 </a:t>
            </a:r>
            <a:r>
              <a:rPr lang="ru-RU" altLang="ru-RU" sz="1050" dirty="0" smtClean="0">
                <a:cs typeface="Arial" pitchFamily="34" charset="0"/>
              </a:rPr>
              <a:t>лет</a:t>
            </a:r>
            <a:endParaRPr lang="ru-RU" altLang="ru-RU" sz="1050" i="1" dirty="0"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06398" y="1805426"/>
            <a:ext cx="8026042" cy="229066"/>
          </a:xfrm>
          <a:prstGeom prst="rect">
            <a:avLst/>
          </a:prstGeom>
          <a:solidFill>
            <a:srgbClr val="C6E6A2"/>
          </a:solidFill>
          <a:ln w="12700">
            <a:solidFill>
              <a:srgbClr val="C6E6A2"/>
            </a:solidFill>
            <a:round/>
            <a:headEnd/>
            <a:tailEnd/>
          </a:ln>
        </p:spPr>
        <p:txBody>
          <a:bodyPr lIns="66655" tIns="33328" rIns="66655" bIns="33328" anchor="ctr" anchorCtr="0"/>
          <a:lstStyle/>
          <a:p>
            <a:pPr algn="ctr"/>
            <a:r>
              <a:rPr lang="ru-RU" sz="1050" b="1" dirty="0"/>
              <a:t>Основные условия для заемщиков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98" y="4050938"/>
            <a:ext cx="802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Итоги 2018 года: </a:t>
            </a:r>
            <a:r>
              <a:rPr lang="ru-RU" sz="1200" b="1" dirty="0"/>
              <a:t>одобрено</a:t>
            </a:r>
            <a:r>
              <a:rPr lang="ru-RU" sz="1200" dirty="0"/>
              <a:t> КУП </a:t>
            </a:r>
            <a:r>
              <a:rPr lang="ru-RU" sz="1200" b="1" dirty="0"/>
              <a:t>68 проектов </a:t>
            </a:r>
            <a:r>
              <a:rPr lang="ru-RU" sz="1200" dirty="0"/>
              <a:t>на сумму кредитов </a:t>
            </a:r>
            <a:r>
              <a:rPr lang="ru-RU" sz="1200" b="1" dirty="0"/>
              <a:t>4,8 млрд. тенге</a:t>
            </a:r>
            <a:r>
              <a:rPr lang="ru-RU" sz="1200" dirty="0" smtClean="0"/>
              <a:t>, из них </a:t>
            </a:r>
            <a:r>
              <a:rPr lang="ru-RU" sz="1200" b="1" dirty="0"/>
              <a:t>п</a:t>
            </a:r>
            <a:r>
              <a:rPr lang="ru-RU" sz="1200" b="1" dirty="0" smtClean="0"/>
              <a:t>одписано </a:t>
            </a:r>
            <a:r>
              <a:rPr lang="ru-RU" sz="1200" b="1" dirty="0"/>
              <a:t>6 проектов </a:t>
            </a:r>
            <a:r>
              <a:rPr lang="ru-RU" sz="1200" dirty="0"/>
              <a:t>на сумму кредитов </a:t>
            </a:r>
            <a:r>
              <a:rPr lang="ru-RU" sz="1200" b="1" dirty="0"/>
              <a:t>806,5 млн. </a:t>
            </a:r>
            <a:r>
              <a:rPr lang="ru-RU" sz="1200" b="1" dirty="0" smtClean="0"/>
              <a:t>тенге, выплачены </a:t>
            </a:r>
            <a:r>
              <a:rPr lang="ru-RU" sz="1200" b="1" dirty="0"/>
              <a:t>субсидии </a:t>
            </a:r>
            <a:r>
              <a:rPr lang="ru-RU" sz="1200" dirty="0"/>
              <a:t>на сумму </a:t>
            </a:r>
            <a:r>
              <a:rPr lang="ru-RU" sz="1200" b="1" dirty="0"/>
              <a:t>3,2 млн. </a:t>
            </a:r>
            <a:r>
              <a:rPr lang="ru-RU" sz="1200" b="1" dirty="0" smtClean="0"/>
              <a:t>тенге. </a:t>
            </a:r>
            <a:r>
              <a:rPr lang="ru-RU" sz="1200" b="1" dirty="0"/>
              <a:t>Лидеры</a:t>
            </a:r>
            <a:r>
              <a:rPr lang="ru-RU" sz="1200" dirty="0"/>
              <a:t> по количеству проектов – </a:t>
            </a:r>
            <a:r>
              <a:rPr lang="ru-RU" sz="1200" b="1" dirty="0" err="1"/>
              <a:t>Костанайская</a:t>
            </a:r>
            <a:r>
              <a:rPr lang="ru-RU" sz="1200" b="1" dirty="0"/>
              <a:t> область </a:t>
            </a:r>
            <a:r>
              <a:rPr lang="ru-RU" sz="1200" dirty="0"/>
              <a:t>(15 проектов), </a:t>
            </a:r>
            <a:r>
              <a:rPr lang="ru-RU" sz="1200" b="1" dirty="0" smtClean="0"/>
              <a:t>Восточно-Казахстанская </a:t>
            </a:r>
            <a:r>
              <a:rPr lang="ru-RU" sz="1200" b="1" dirty="0"/>
              <a:t>область</a:t>
            </a:r>
            <a:r>
              <a:rPr lang="ru-RU" sz="1200" dirty="0"/>
              <a:t> (10 проектов), </a:t>
            </a:r>
            <a:r>
              <a:rPr lang="ru-RU" sz="1200" b="1" dirty="0"/>
              <a:t>Северо-Казахстанская область </a:t>
            </a:r>
            <a:r>
              <a:rPr lang="ru-RU" sz="1200" dirty="0"/>
              <a:t>(8 проектов).</a:t>
            </a:r>
          </a:p>
        </p:txBody>
      </p:sp>
      <p:grpSp>
        <p:nvGrpSpPr>
          <p:cNvPr id="18" name="Shape 798"/>
          <p:cNvGrpSpPr>
            <a:grpSpLocks noChangeAspect="1"/>
          </p:cNvGrpSpPr>
          <p:nvPr/>
        </p:nvGrpSpPr>
        <p:grpSpPr>
          <a:xfrm>
            <a:off x="649399" y="3428138"/>
            <a:ext cx="268456" cy="268049"/>
            <a:chOff x="6660750" y="298550"/>
            <a:chExt cx="396900" cy="396300"/>
          </a:xfrm>
        </p:grpSpPr>
        <p:sp>
          <p:nvSpPr>
            <p:cNvPr id="19" name="Shape 79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0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" name="Shape 855"/>
          <p:cNvGrpSpPr>
            <a:grpSpLocks noChangeAspect="1"/>
          </p:cNvGrpSpPr>
          <p:nvPr/>
        </p:nvGrpSpPr>
        <p:grpSpPr>
          <a:xfrm>
            <a:off x="650434" y="2542229"/>
            <a:ext cx="289930" cy="308920"/>
            <a:chOff x="5970800" y="1619250"/>
            <a:chExt cx="428650" cy="456725"/>
          </a:xfrm>
        </p:grpSpPr>
        <p:sp>
          <p:nvSpPr>
            <p:cNvPr id="22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927"/>
          <p:cNvGrpSpPr>
            <a:grpSpLocks noChangeAspect="1"/>
          </p:cNvGrpSpPr>
          <p:nvPr/>
        </p:nvGrpSpPr>
        <p:grpSpPr>
          <a:xfrm>
            <a:off x="657451" y="2145466"/>
            <a:ext cx="290742" cy="243682"/>
            <a:chOff x="2599825" y="3689700"/>
            <a:chExt cx="429850" cy="360275"/>
          </a:xfrm>
        </p:grpSpPr>
        <p:sp>
          <p:nvSpPr>
            <p:cNvPr id="28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930"/>
          <p:cNvGrpSpPr>
            <a:grpSpLocks noChangeAspect="1"/>
          </p:cNvGrpSpPr>
          <p:nvPr/>
        </p:nvGrpSpPr>
        <p:grpSpPr>
          <a:xfrm>
            <a:off x="644688" y="3003317"/>
            <a:ext cx="262672" cy="274238"/>
            <a:chOff x="3294650" y="3652450"/>
            <a:chExt cx="388350" cy="405450"/>
          </a:xfrm>
        </p:grpSpPr>
        <p:sp>
          <p:nvSpPr>
            <p:cNvPr id="31" name="Shape 93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9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9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Номер слайда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942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971600" y="217133"/>
            <a:ext cx="4462231" cy="640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dirty="0" smtClean="0">
                <a:solidFill>
                  <a:srgbClr val="002060"/>
                </a:solidFill>
              </a:rPr>
              <a:t>Гарантирование </a:t>
            </a:r>
          </a:p>
          <a:p>
            <a:r>
              <a:rPr lang="ru-RU" altLang="ru-RU" sz="1800" dirty="0" smtClean="0">
                <a:solidFill>
                  <a:srgbClr val="002060"/>
                </a:solidFill>
              </a:rPr>
              <a:t>ГП </a:t>
            </a:r>
            <a:r>
              <a:rPr lang="ru-RU" altLang="ru-RU" sz="1800" dirty="0">
                <a:solidFill>
                  <a:srgbClr val="002060"/>
                </a:solidFill>
              </a:rPr>
              <a:t>«ДКБ-2020»</a:t>
            </a:r>
          </a:p>
        </p:txBody>
      </p:sp>
      <p:sp>
        <p:nvSpPr>
          <p:cNvPr id="53" name="Номер слайда 9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CA762F-A9F5-4407-AFC4-11D3F21C1EC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810447" y="2715764"/>
            <a:ext cx="4085524" cy="1821102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0679" tIns="30679" rIns="30679" bIns="30679" anchor="ctr"/>
          <a:lstStyle/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Поддержано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4,8</a:t>
            </a:r>
            <a:r>
              <a:rPr lang="en-US" sz="11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Arial" pitchFamily="34" charset="0"/>
              </a:rPr>
              <a:t>тыс.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проектов на общую сумму кредитов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179 млрд. тенге</a:t>
            </a: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За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2018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 год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предоставлено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1 950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гарантий на сумму кредитов 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28,4 млрд. тенге</a:t>
            </a:r>
            <a:endParaRPr lang="ru-RU" sz="800" b="1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По сумме кредитов лидируют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  г. Астана, </a:t>
            </a:r>
            <a:r>
              <a:rPr lang="ru-RU" sz="1100" b="1" dirty="0" err="1" smtClean="0">
                <a:solidFill>
                  <a:schemeClr val="tx1"/>
                </a:solidFill>
                <a:cs typeface="Arial" pitchFamily="34" charset="0"/>
              </a:rPr>
              <a:t>Костанайская</a:t>
            </a:r>
            <a:r>
              <a:rPr lang="ru-RU" sz="1100" b="1" dirty="0" smtClean="0">
                <a:solidFill>
                  <a:schemeClr val="tx1"/>
                </a:solidFill>
                <a:cs typeface="Arial" pitchFamily="34" charset="0"/>
              </a:rPr>
              <a:t> область</a:t>
            </a: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q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Кредитный портфель в разрезе отраслей: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39%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- проекты обрабатывающей </a:t>
            </a:r>
            <a:r>
              <a:rPr lang="ru-RU" sz="1100" dirty="0" err="1" smtClean="0">
                <a:solidFill>
                  <a:schemeClr val="tx1"/>
                </a:solidFill>
                <a:cs typeface="Arial" pitchFamily="34" charset="0"/>
              </a:rPr>
              <a:t>пром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sz="1100" dirty="0">
              <a:solidFill>
                <a:schemeClr val="tx1"/>
              </a:solidFill>
              <a:cs typeface="Arial" pitchFamily="34" charset="0"/>
            </a:endParaRPr>
          </a:p>
          <a:p>
            <a:pPr marL="243516" indent="-243516">
              <a:spcAft>
                <a:spcPts val="256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14%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проекты 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в сфере логистики</a:t>
            </a: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342906" y="2527378"/>
            <a:ext cx="4464050" cy="2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rgbClr val="000000"/>
                </a:solidFill>
                <a:latin typeface="+mj-lt"/>
              </a:rPr>
              <a:t>Динамика </a:t>
            </a:r>
            <a:r>
              <a:rPr lang="kk-KZ" sz="1200" b="1" dirty="0">
                <a:solidFill>
                  <a:srgbClr val="000000"/>
                </a:solidFill>
                <a:latin typeface="+mj-lt"/>
              </a:rPr>
              <a:t>результатов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081683"/>
              </p:ext>
            </p:extLst>
          </p:nvPr>
        </p:nvGraphicFramePr>
        <p:xfrm>
          <a:off x="194170" y="2790731"/>
          <a:ext cx="4410127" cy="21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69783" y="929843"/>
            <a:ext cx="2511165" cy="1555525"/>
          </a:xfrm>
          <a:prstGeom prst="rect">
            <a:avLst/>
          </a:prstGeom>
          <a:noFill/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начинающих</a:t>
            </a:r>
          </a:p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предпринимателей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61" name="Прямоугольник 12"/>
          <p:cNvSpPr>
            <a:spLocks noChangeArrowheads="1"/>
          </p:cNvSpPr>
          <p:nvPr/>
        </p:nvSpPr>
        <p:spPr bwMode="auto">
          <a:xfrm>
            <a:off x="1547481" y="1862121"/>
            <a:ext cx="897682" cy="7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8963" rIns="0" bIns="38963">
            <a:spAutoFit/>
          </a:bodyPr>
          <a:lstStyle/>
          <a:p>
            <a:pPr algn="ctr"/>
            <a:r>
              <a:rPr lang="ru-RU" sz="4100" b="1" dirty="0">
                <a:solidFill>
                  <a:srgbClr val="AFD200"/>
                </a:solidFill>
                <a:cs typeface="Times New Roman" pitchFamily="18" charset="0"/>
              </a:rPr>
              <a:t>85</a:t>
            </a:r>
            <a:r>
              <a:rPr lang="ru-RU" sz="3100" dirty="0">
                <a:solidFill>
                  <a:srgbClr val="AFD200"/>
                </a:solidFill>
                <a:cs typeface="Times New Roman" pitchFamily="18" charset="0"/>
              </a:rPr>
              <a:t>%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1252164" y="1235835"/>
            <a:ext cx="1430667" cy="801025"/>
            <a:chOff x="1024590" y="4682182"/>
            <a:chExt cx="1549889" cy="1068033"/>
          </a:xfrm>
        </p:grpSpPr>
        <p:grpSp>
          <p:nvGrpSpPr>
            <p:cNvPr id="64" name="Группа 60"/>
            <p:cNvGrpSpPr>
              <a:grpSpLocks/>
            </p:cNvGrpSpPr>
            <p:nvPr/>
          </p:nvGrpSpPr>
          <p:grpSpPr bwMode="auto">
            <a:xfrm>
              <a:off x="1024590" y="4761556"/>
              <a:ext cx="1387170" cy="988659"/>
              <a:chOff x="7583937" y="2780928"/>
              <a:chExt cx="1386335" cy="988682"/>
            </a:xfrm>
          </p:grpSpPr>
          <p:sp>
            <p:nvSpPr>
              <p:cNvPr id="66" name="Прямоугольник 61"/>
              <p:cNvSpPr>
                <a:spLocks noChangeArrowheads="1"/>
              </p:cNvSpPr>
              <p:nvPr/>
            </p:nvSpPr>
            <p:spPr bwMode="auto">
              <a:xfrm>
                <a:off x="8004588" y="2780928"/>
                <a:ext cx="638679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20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7" name="Прямоугольник 63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млн. тенге</a:t>
                </a:r>
              </a:p>
            </p:txBody>
          </p:sp>
        </p:grpSp>
        <p:sp>
          <p:nvSpPr>
            <p:cNvPr id="65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524610" y="2025010"/>
            <a:ext cx="926960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ГАРАНТИИ</a:t>
            </a:r>
          </a:p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ДО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5549" y="929842"/>
            <a:ext cx="2511165" cy="1555525"/>
          </a:xfrm>
          <a:prstGeom prst="rect">
            <a:avLst/>
          </a:prstGeom>
          <a:noFill/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СМСП в приоритетных секторах экономики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70" name="Прямоугольник 12"/>
          <p:cNvSpPr>
            <a:spLocks noChangeArrowheads="1"/>
          </p:cNvSpPr>
          <p:nvPr/>
        </p:nvSpPr>
        <p:spPr bwMode="auto">
          <a:xfrm>
            <a:off x="4594454" y="1862120"/>
            <a:ext cx="897682" cy="7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8963" rIns="0" bIns="38963">
            <a:spAutoFit/>
          </a:bodyPr>
          <a:lstStyle/>
          <a:p>
            <a:pPr algn="ctr"/>
            <a:r>
              <a:rPr lang="ru-RU" sz="4100" b="1" dirty="0">
                <a:solidFill>
                  <a:srgbClr val="AFD200"/>
                </a:solidFill>
                <a:cs typeface="Times New Roman" pitchFamily="18" charset="0"/>
              </a:rPr>
              <a:t>50</a:t>
            </a:r>
            <a:r>
              <a:rPr lang="ru-RU" sz="3100" dirty="0">
                <a:solidFill>
                  <a:srgbClr val="AFD200"/>
                </a:solidFill>
                <a:cs typeface="Times New Roman" pitchFamily="18" charset="0"/>
              </a:rPr>
              <a:t>%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4307924" y="1235834"/>
            <a:ext cx="1430672" cy="801025"/>
            <a:chOff x="1024584" y="4682182"/>
            <a:chExt cx="1549895" cy="1068033"/>
          </a:xfrm>
        </p:grpSpPr>
        <p:grpSp>
          <p:nvGrpSpPr>
            <p:cNvPr id="72" name="Группа 60"/>
            <p:cNvGrpSpPr>
              <a:grpSpLocks/>
            </p:cNvGrpSpPr>
            <p:nvPr/>
          </p:nvGrpSpPr>
          <p:grpSpPr bwMode="auto">
            <a:xfrm>
              <a:off x="1024584" y="4761556"/>
              <a:ext cx="1387169" cy="988659"/>
              <a:chOff x="7583937" y="2780928"/>
              <a:chExt cx="1386335" cy="988682"/>
            </a:xfrm>
          </p:grpSpPr>
          <p:sp>
            <p:nvSpPr>
              <p:cNvPr id="74" name="Прямоугольник 61"/>
              <p:cNvSpPr>
                <a:spLocks noChangeArrowheads="1"/>
              </p:cNvSpPr>
              <p:nvPr/>
            </p:nvSpPr>
            <p:spPr bwMode="auto">
              <a:xfrm>
                <a:off x="7844917" y="2780928"/>
                <a:ext cx="958020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360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5" name="Прямоугольник 63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млн. тенге</a:t>
                </a:r>
              </a:p>
            </p:txBody>
          </p:sp>
        </p:grpSp>
        <p:sp>
          <p:nvSpPr>
            <p:cNvPr id="73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3580376" y="2025009"/>
            <a:ext cx="926960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ГАРАНТИИ</a:t>
            </a:r>
          </a:p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ДО</a:t>
            </a:r>
            <a:endParaRPr lang="ru-RU" sz="900" dirty="0"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81315" y="929842"/>
            <a:ext cx="2511165" cy="1555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79AE47"/>
            </a:solidFill>
            <a:prstDash val="sysDot"/>
          </a:ln>
        </p:spPr>
        <p:txBody>
          <a:bodyPr lIns="0" tIns="38963" rIns="0" bIns="38963">
            <a:noAutofit/>
          </a:bodyPr>
          <a:lstStyle/>
          <a:p>
            <a:pPr algn="ctr">
              <a:defRPr/>
            </a:pPr>
            <a:r>
              <a:rPr lang="ru-RU" sz="1000" b="1" dirty="0">
                <a:latin typeface="+mj-lt"/>
                <a:cs typeface="Times New Roman" pitchFamily="18" charset="0"/>
              </a:rPr>
              <a:t>Для СМСП в обрабатывающей промышленности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kk-KZ" sz="1000" dirty="0">
                <a:latin typeface="+mj-lt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kk-KZ" sz="1000" dirty="0">
              <a:latin typeface="+mj-lt"/>
              <a:cs typeface="Times New Roman" pitchFamily="18" charset="0"/>
            </a:endParaRPr>
          </a:p>
        </p:txBody>
      </p:sp>
      <p:sp>
        <p:nvSpPr>
          <p:cNvPr id="78" name="Прямоугольник 12"/>
          <p:cNvSpPr>
            <a:spLocks noChangeArrowheads="1"/>
          </p:cNvSpPr>
          <p:nvPr/>
        </p:nvSpPr>
        <p:spPr bwMode="auto">
          <a:xfrm>
            <a:off x="7356004" y="1862120"/>
            <a:ext cx="1300613" cy="7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8963" rIns="0" bIns="38963">
            <a:spAutoFit/>
          </a:bodyPr>
          <a:lstStyle/>
          <a:p>
            <a:pPr algn="ctr"/>
            <a:r>
              <a:rPr lang="ru-RU" sz="4100" b="1" dirty="0">
                <a:solidFill>
                  <a:srgbClr val="AFD200"/>
                </a:solidFill>
                <a:cs typeface="Times New Roman" pitchFamily="18" charset="0"/>
              </a:rPr>
              <a:t>20</a:t>
            </a:r>
            <a:r>
              <a:rPr lang="ru-RU" sz="3100" b="1" dirty="0">
                <a:solidFill>
                  <a:srgbClr val="AFD200"/>
                </a:solidFill>
                <a:cs typeface="Times New Roman" pitchFamily="18" charset="0"/>
              </a:rPr>
              <a:t>%</a:t>
            </a:r>
            <a:endParaRPr lang="ru-RU" sz="4100" dirty="0">
              <a:solidFill>
                <a:srgbClr val="AFD200"/>
              </a:solidFill>
              <a:cs typeface="Times New Roman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7363691" y="1235834"/>
            <a:ext cx="1430672" cy="801025"/>
            <a:chOff x="1024584" y="4682182"/>
            <a:chExt cx="1549895" cy="1068033"/>
          </a:xfrm>
        </p:grpSpPr>
        <p:grpSp>
          <p:nvGrpSpPr>
            <p:cNvPr id="80" name="Группа 79"/>
            <p:cNvGrpSpPr>
              <a:grpSpLocks/>
            </p:cNvGrpSpPr>
            <p:nvPr/>
          </p:nvGrpSpPr>
          <p:grpSpPr bwMode="auto">
            <a:xfrm>
              <a:off x="1024584" y="4761556"/>
              <a:ext cx="1387169" cy="988659"/>
              <a:chOff x="7583937" y="2780928"/>
              <a:chExt cx="1386335" cy="988682"/>
            </a:xfrm>
          </p:grpSpPr>
          <p:sp>
            <p:nvSpPr>
              <p:cNvPr id="82" name="Прямоугольник 61"/>
              <p:cNvSpPr>
                <a:spLocks noChangeArrowheads="1"/>
              </p:cNvSpPr>
              <p:nvPr/>
            </p:nvSpPr>
            <p:spPr bwMode="auto">
              <a:xfrm>
                <a:off x="7685246" y="2780928"/>
                <a:ext cx="1277359" cy="96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/>
              <a:p>
                <a:pPr algn="ctr"/>
                <a:r>
                  <a:rPr lang="ru-RU" sz="4100" b="1" dirty="0">
                    <a:solidFill>
                      <a:srgbClr val="0858B8"/>
                    </a:solidFill>
                    <a:cs typeface="Times New Roman" pitchFamily="18" charset="0"/>
                  </a:rPr>
                  <a:t>1850</a:t>
                </a:r>
                <a:endParaRPr lang="ru-RU" sz="3100" dirty="0">
                  <a:solidFill>
                    <a:srgbClr val="0858B8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3" name="Прямоугольник 82"/>
              <p:cNvSpPr>
                <a:spLocks noChangeArrowheads="1"/>
              </p:cNvSpPr>
              <p:nvPr/>
            </p:nvSpPr>
            <p:spPr bwMode="auto">
              <a:xfrm>
                <a:off x="7583937" y="3461827"/>
                <a:ext cx="1386335" cy="307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ru-RU" sz="900" i="1" dirty="0">
                    <a:cs typeface="Times New Roman" pitchFamily="18" charset="0"/>
                  </a:rPr>
                  <a:t>млн. тенге</a:t>
                </a:r>
              </a:p>
            </p:txBody>
          </p:sp>
        </p:grpSp>
        <p:sp>
          <p:nvSpPr>
            <p:cNvPr id="81" name="Прямоугольник 64"/>
            <p:cNvSpPr>
              <a:spLocks noChangeArrowheads="1"/>
            </p:cNvSpPr>
            <p:nvPr/>
          </p:nvSpPr>
          <p:spPr bwMode="auto">
            <a:xfrm>
              <a:off x="1053654" y="4682182"/>
              <a:ext cx="15208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kk-KZ" sz="900" dirty="0">
                  <a:cs typeface="Times New Roman" pitchFamily="18" charset="0"/>
                </a:rPr>
                <a:t>СУММА КРЕДИТА ДО</a:t>
              </a:r>
              <a:endParaRPr lang="ru-RU" sz="900" dirty="0"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6636143" y="2025009"/>
            <a:ext cx="926960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ГАРАНТИИ</a:t>
            </a:r>
          </a:p>
          <a:p>
            <a:pPr algn="ctr">
              <a:defRPr/>
            </a:pPr>
            <a:r>
              <a:rPr lang="kk-KZ" sz="900" dirty="0">
                <a:cs typeface="Times New Roman" pitchFamily="18" charset="0"/>
              </a:rPr>
              <a:t>ДО</a:t>
            </a:r>
            <a:endParaRPr lang="ru-RU" sz="900" dirty="0">
              <a:cs typeface="Times New Roman" pitchFamily="18" charset="0"/>
            </a:endParaRPr>
          </a:p>
        </p:txBody>
      </p:sp>
      <p:pic>
        <p:nvPicPr>
          <p:cNvPr id="85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3" y="1280058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77" y="1280057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YERMEK~1.ABD\AppData\Local\Temp\54a058be9dbb4a81876f19d5ec56855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7" y="1280057"/>
            <a:ext cx="855203" cy="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2240</Words>
  <Application>Microsoft Office PowerPoint</Application>
  <PresentationFormat>Экран (16:9)</PresentationFormat>
  <Paragraphs>391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Тема Office</vt:lpstr>
      <vt:lpstr>Результаты деятельности Фонда «Даму» за 2018 год</vt:lpstr>
      <vt:lpstr>Содержание: </vt:lpstr>
      <vt:lpstr>Презентация PowerPoint</vt:lpstr>
      <vt:lpstr>Презентация PowerPoint</vt:lpstr>
      <vt:lpstr>Презентация PowerPoint</vt:lpstr>
      <vt:lpstr>Изменения в инструменте  субсидирования ГП «ДКБ 2020» </vt:lpstr>
      <vt:lpstr>Презентация PowerPoint</vt:lpstr>
      <vt:lpstr>Презентация PowerPoint</vt:lpstr>
      <vt:lpstr>Презентация PowerPoint</vt:lpstr>
      <vt:lpstr>Изменения в инструменте  гарантирования ГП «ДКБ 2020»</vt:lpstr>
      <vt:lpstr>Гарантирование</vt:lpstr>
      <vt:lpstr>Презентация PowerPoint</vt:lpstr>
      <vt:lpstr>Презентация PowerPoint</vt:lpstr>
      <vt:lpstr>Презентация PowerPoint</vt:lpstr>
      <vt:lpstr>Привлечение средств Международное сотрудничество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Айдар Жуматайулы Тулеуов</cp:lastModifiedBy>
  <cp:revision>198</cp:revision>
  <cp:lastPrinted>2019-01-11T03:35:50Z</cp:lastPrinted>
  <dcterms:created xsi:type="dcterms:W3CDTF">2017-09-15T07:18:06Z</dcterms:created>
  <dcterms:modified xsi:type="dcterms:W3CDTF">2019-01-11T05:45:25Z</dcterms:modified>
</cp:coreProperties>
</file>