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8" r:id="rId2"/>
    <p:sldId id="260" r:id="rId3"/>
    <p:sldId id="264" r:id="rId4"/>
    <p:sldId id="265" r:id="rId5"/>
    <p:sldId id="263" r:id="rId6"/>
    <p:sldId id="280" r:id="rId7"/>
    <p:sldId id="281" r:id="rId8"/>
    <p:sldId id="277" r:id="rId9"/>
    <p:sldId id="278" r:id="rId10"/>
    <p:sldId id="275" r:id="rId11"/>
    <p:sldId id="276" r:id="rId12"/>
    <p:sldId id="271" r:id="rId13"/>
    <p:sldId id="270" r:id="rId14"/>
    <p:sldId id="272" r:id="rId15"/>
    <p:sldId id="273" r:id="rId16"/>
    <p:sldId id="279" r:id="rId17"/>
  </p:sldIdLst>
  <p:sldSz cx="107711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3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49" autoAdjust="0"/>
    <p:restoredTop sz="94660"/>
  </p:normalViewPr>
  <p:slideViewPr>
    <p:cSldViewPr snapToGrid="0">
      <p:cViewPr>
        <p:scale>
          <a:sx n="50" d="100"/>
          <a:sy n="50" d="100"/>
        </p:scale>
        <p:origin x="-1428" y="-642"/>
      </p:cViewPr>
      <p:guideLst>
        <p:guide orient="horz" pos="2160"/>
        <p:guide pos="3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2.7</c:v>
                </c:pt>
                <c:pt idx="1">
                  <c:v>6.1</c:v>
                </c:pt>
                <c:pt idx="2">
                  <c:v>16.2</c:v>
                </c:pt>
                <c:pt idx="3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5881856"/>
        <c:axId val="76637312"/>
      </c:barChart>
      <c:catAx>
        <c:axId val="7588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637312"/>
        <c:crosses val="autoZero"/>
        <c:auto val="1"/>
        <c:lblAlgn val="ctr"/>
        <c:lblOffset val="100"/>
        <c:noMultiLvlLbl val="0"/>
      </c:catAx>
      <c:valAx>
        <c:axId val="7663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88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Лист1!$A$13:$A$18</c:f>
              <c:strCache>
                <c:ptCount val="6"/>
                <c:pt idx="0">
                  <c:v>Африка</c:v>
                </c:pt>
                <c:pt idx="1">
                  <c:v>Океания</c:v>
                </c:pt>
                <c:pt idx="2">
                  <c:v>Южная Америка</c:v>
                </c:pt>
                <c:pt idx="3">
                  <c:v>Азия</c:v>
                </c:pt>
                <c:pt idx="4">
                  <c:v>Северная Америка</c:v>
                </c:pt>
                <c:pt idx="5">
                  <c:v>Европа</c:v>
                </c:pt>
              </c:strCache>
            </c:strRef>
          </c:cat>
          <c:val>
            <c:numRef>
              <c:f>Лист1!$B$13:$B$18</c:f>
              <c:numCache>
                <c:formatCode>General</c:formatCode>
                <c:ptCount val="6"/>
                <c:pt idx="0">
                  <c:v>19</c:v>
                </c:pt>
                <c:pt idx="1">
                  <c:v>37</c:v>
                </c:pt>
                <c:pt idx="2">
                  <c:v>50</c:v>
                </c:pt>
                <c:pt idx="3">
                  <c:v>169</c:v>
                </c:pt>
                <c:pt idx="4">
                  <c:v>375</c:v>
                </c:pt>
                <c:pt idx="5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6649216"/>
        <c:axId val="76650752"/>
      </c:barChart>
      <c:catAx>
        <c:axId val="76649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650752"/>
        <c:crosses val="autoZero"/>
        <c:auto val="1"/>
        <c:lblAlgn val="ctr"/>
        <c:lblOffset val="100"/>
        <c:noMultiLvlLbl val="0"/>
      </c:catAx>
      <c:valAx>
        <c:axId val="7665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64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Лист1!$B$25:$B$30</c:f>
              <c:strCache>
                <c:ptCount val="6"/>
                <c:pt idx="0">
                  <c:v>Роялти</c:v>
                </c:pt>
                <c:pt idx="1">
                  <c:v>Гибрид</c:v>
                </c:pt>
                <c:pt idx="2">
                  <c:v>Инвестиционный</c:v>
                </c:pt>
                <c:pt idx="3">
                  <c:v>За награду (в т.ч. предзаказ)</c:v>
                </c:pt>
                <c:pt idx="4">
                  <c:v>Пожертвования</c:v>
                </c:pt>
                <c:pt idx="5">
                  <c:v>Долговой</c:v>
                </c:pt>
              </c:strCache>
            </c:strRef>
          </c:cat>
          <c:val>
            <c:numRef>
              <c:f>Лист1!$C$25:$C$30</c:f>
              <c:numCache>
                <c:formatCode>0.00</c:formatCode>
                <c:ptCount val="6"/>
                <c:pt idx="0">
                  <c:v>0.40500000000000003</c:v>
                </c:pt>
                <c:pt idx="1">
                  <c:v>0.81100000000000005</c:v>
                </c:pt>
                <c:pt idx="2">
                  <c:v>2.56</c:v>
                </c:pt>
                <c:pt idx="3">
                  <c:v>2.68</c:v>
                </c:pt>
                <c:pt idx="4">
                  <c:v>2.85</c:v>
                </c:pt>
                <c:pt idx="5">
                  <c:v>25.1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6670848"/>
        <c:axId val="76672384"/>
      </c:barChart>
      <c:catAx>
        <c:axId val="7667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672384"/>
        <c:crosses val="autoZero"/>
        <c:auto val="1"/>
        <c:lblAlgn val="ctr"/>
        <c:lblOffset val="100"/>
        <c:noMultiLvlLbl val="0"/>
      </c:catAx>
      <c:valAx>
        <c:axId val="76672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67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Лист1!$B$39</c:f>
              <c:strCache>
                <c:ptCount val="1"/>
                <c:pt idx="0">
                  <c:v>Сумма, млрд.долл.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Лист1!$A$40:$A$45</c:f>
              <c:strCache>
                <c:ptCount val="6"/>
                <c:pt idx="0">
                  <c:v>Африка</c:v>
                </c:pt>
                <c:pt idx="1">
                  <c:v>Океания</c:v>
                </c:pt>
                <c:pt idx="2">
                  <c:v>Южная Америка</c:v>
                </c:pt>
                <c:pt idx="3">
                  <c:v>Европа</c:v>
                </c:pt>
                <c:pt idx="4">
                  <c:v>Азия</c:v>
                </c:pt>
                <c:pt idx="5">
                  <c:v>Северная Америка</c:v>
                </c:pt>
              </c:strCache>
            </c:strRef>
          </c:cat>
          <c:val>
            <c:numRef>
              <c:f>Лист1!$B$40:$B$45</c:f>
              <c:numCache>
                <c:formatCode>0.000</c:formatCode>
                <c:ptCount val="6"/>
                <c:pt idx="0">
                  <c:v>2.4160000000000001E-2</c:v>
                </c:pt>
                <c:pt idx="1">
                  <c:v>6.8599999999999994E-2</c:v>
                </c:pt>
                <c:pt idx="2">
                  <c:v>8.5739999999999997E-2</c:v>
                </c:pt>
                <c:pt idx="3" formatCode="0.00">
                  <c:v>6.48</c:v>
                </c:pt>
                <c:pt idx="4" formatCode="0.00">
                  <c:v>10.54</c:v>
                </c:pt>
                <c:pt idx="5" formatCode="0.00">
                  <c:v>17.25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3013504"/>
        <c:axId val="93015040"/>
      </c:barChart>
      <c:lineChart>
        <c:grouping val="standard"/>
        <c:varyColors val="0"/>
        <c:ser>
          <c:idx val="1"/>
          <c:order val="1"/>
          <c:tx>
            <c:strRef>
              <c:f>Лист1!$C$39</c:f>
              <c:strCache>
                <c:ptCount val="1"/>
                <c:pt idx="0">
                  <c:v>Прирост за год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Лист1!$A$40:$A$45</c:f>
              <c:strCache>
                <c:ptCount val="6"/>
                <c:pt idx="0">
                  <c:v>Африка</c:v>
                </c:pt>
                <c:pt idx="1">
                  <c:v>Океания</c:v>
                </c:pt>
                <c:pt idx="2">
                  <c:v>Южная Америка</c:v>
                </c:pt>
                <c:pt idx="3">
                  <c:v>Европа</c:v>
                </c:pt>
                <c:pt idx="4">
                  <c:v>Азия</c:v>
                </c:pt>
                <c:pt idx="5">
                  <c:v>Северная Америка</c:v>
                </c:pt>
              </c:strCache>
            </c:strRef>
          </c:cat>
          <c:val>
            <c:numRef>
              <c:f>Лист1!$C$40:$C$45</c:f>
              <c:numCache>
                <c:formatCode>0.0%</c:formatCode>
                <c:ptCount val="6"/>
                <c:pt idx="0">
                  <c:v>1.01</c:v>
                </c:pt>
                <c:pt idx="1">
                  <c:v>0.59</c:v>
                </c:pt>
                <c:pt idx="2">
                  <c:v>0.5</c:v>
                </c:pt>
                <c:pt idx="3">
                  <c:v>0.98599999999999999</c:v>
                </c:pt>
                <c:pt idx="4">
                  <c:v>2.1</c:v>
                </c:pt>
                <c:pt idx="5">
                  <c:v>0.82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22464"/>
        <c:axId val="93020928"/>
      </c:lineChart>
      <c:catAx>
        <c:axId val="930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15040"/>
        <c:crosses val="autoZero"/>
        <c:auto val="1"/>
        <c:lblAlgn val="ctr"/>
        <c:lblOffset val="100"/>
        <c:noMultiLvlLbl val="0"/>
      </c:catAx>
      <c:valAx>
        <c:axId val="9301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13504"/>
        <c:crosses val="autoZero"/>
        <c:crossBetween val="between"/>
      </c:valAx>
      <c:valAx>
        <c:axId val="9302092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22464"/>
        <c:crosses val="max"/>
        <c:crossBetween val="between"/>
      </c:valAx>
      <c:catAx>
        <c:axId val="93022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020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82F2-943B-4F99-AC0B-FA348A07FE02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143000"/>
            <a:ext cx="4848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957D7-2E6C-4462-9D09-767E8E419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957D7-2E6C-4462-9D09-767E8E4190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399" y="1122363"/>
            <a:ext cx="8078391" cy="2387600"/>
          </a:xfrm>
        </p:spPr>
        <p:txBody>
          <a:bodyPr anchor="b"/>
          <a:lstStyle>
            <a:lvl1pPr algn="ctr">
              <a:defRPr sz="53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399" y="3602038"/>
            <a:ext cx="8078391" cy="1655762"/>
          </a:xfrm>
        </p:spPr>
        <p:txBody>
          <a:bodyPr/>
          <a:lstStyle>
            <a:lvl1pPr marL="0" indent="0" algn="ctr">
              <a:buNone/>
              <a:defRPr sz="2120"/>
            </a:lvl1pPr>
            <a:lvl2pPr marL="403936" indent="0" algn="ctr">
              <a:buNone/>
              <a:defRPr sz="1767"/>
            </a:lvl2pPr>
            <a:lvl3pPr marL="807872" indent="0" algn="ctr">
              <a:buNone/>
              <a:defRPr sz="1590"/>
            </a:lvl3pPr>
            <a:lvl4pPr marL="1211809" indent="0" algn="ctr">
              <a:buNone/>
              <a:defRPr sz="1414"/>
            </a:lvl4pPr>
            <a:lvl5pPr marL="1615745" indent="0" algn="ctr">
              <a:buNone/>
              <a:defRPr sz="1414"/>
            </a:lvl5pPr>
            <a:lvl6pPr marL="2019681" indent="0" algn="ctr">
              <a:buNone/>
              <a:defRPr sz="1414"/>
            </a:lvl6pPr>
            <a:lvl7pPr marL="2423617" indent="0" algn="ctr">
              <a:buNone/>
              <a:defRPr sz="1414"/>
            </a:lvl7pPr>
            <a:lvl8pPr marL="2827553" indent="0" algn="ctr">
              <a:buNone/>
              <a:defRPr sz="1414"/>
            </a:lvl8pPr>
            <a:lvl9pPr marL="3231490" indent="0" algn="ctr">
              <a:buNone/>
              <a:defRPr sz="14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4418-6A49-451E-BE12-C293DFE59525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5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2996-2D1F-409C-B20D-A8F7FC26A727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9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08133" y="365125"/>
            <a:ext cx="2322537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0519" y="365125"/>
            <a:ext cx="683297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8E82-8218-4169-BC05-C682B6F18853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9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5188-625F-49FE-A8E8-CD7995B418E8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9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909" y="1709741"/>
            <a:ext cx="9290150" cy="2852737"/>
          </a:xfrm>
        </p:spPr>
        <p:txBody>
          <a:bodyPr anchor="b"/>
          <a:lstStyle>
            <a:lvl1pPr>
              <a:defRPr sz="53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909" y="4589466"/>
            <a:ext cx="9290150" cy="1500187"/>
          </a:xfrm>
        </p:spPr>
        <p:txBody>
          <a:bodyPr/>
          <a:lstStyle>
            <a:lvl1pPr marL="0" indent="0">
              <a:buNone/>
              <a:defRPr sz="2120">
                <a:solidFill>
                  <a:schemeClr val="tx1">
                    <a:tint val="75000"/>
                  </a:schemeClr>
                </a:solidFill>
              </a:defRPr>
            </a:lvl1pPr>
            <a:lvl2pPr marL="403936" indent="0">
              <a:buNone/>
              <a:defRPr sz="1767">
                <a:solidFill>
                  <a:schemeClr val="tx1">
                    <a:tint val="75000"/>
                  </a:schemeClr>
                </a:solidFill>
              </a:defRPr>
            </a:lvl2pPr>
            <a:lvl3pPr marL="807872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3pPr>
            <a:lvl4pPr marL="1211809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4pPr>
            <a:lvl5pPr marL="1615745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5pPr>
            <a:lvl6pPr marL="2019681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6pPr>
            <a:lvl7pPr marL="2423617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7pPr>
            <a:lvl8pPr marL="2827553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8pPr>
            <a:lvl9pPr marL="3231490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426F-B96F-4D90-A2CF-C76CD94B03E2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8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519" y="1825625"/>
            <a:ext cx="457775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2915" y="1825625"/>
            <a:ext cx="457775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11D1-9835-48E6-93B7-0C01445907F4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8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22" y="365128"/>
            <a:ext cx="929015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924" y="1681163"/>
            <a:ext cx="4556717" cy="823912"/>
          </a:xfrm>
        </p:spPr>
        <p:txBody>
          <a:bodyPr anchor="b"/>
          <a:lstStyle>
            <a:lvl1pPr marL="0" indent="0">
              <a:buNone/>
              <a:defRPr sz="2120" b="1"/>
            </a:lvl1pPr>
            <a:lvl2pPr marL="403936" indent="0">
              <a:buNone/>
              <a:defRPr sz="1767" b="1"/>
            </a:lvl2pPr>
            <a:lvl3pPr marL="807872" indent="0">
              <a:buNone/>
              <a:defRPr sz="1590" b="1"/>
            </a:lvl3pPr>
            <a:lvl4pPr marL="1211809" indent="0">
              <a:buNone/>
              <a:defRPr sz="1414" b="1"/>
            </a:lvl4pPr>
            <a:lvl5pPr marL="1615745" indent="0">
              <a:buNone/>
              <a:defRPr sz="1414" b="1"/>
            </a:lvl5pPr>
            <a:lvl6pPr marL="2019681" indent="0">
              <a:buNone/>
              <a:defRPr sz="1414" b="1"/>
            </a:lvl6pPr>
            <a:lvl7pPr marL="2423617" indent="0">
              <a:buNone/>
              <a:defRPr sz="1414" b="1"/>
            </a:lvl7pPr>
            <a:lvl8pPr marL="2827553" indent="0">
              <a:buNone/>
              <a:defRPr sz="1414" b="1"/>
            </a:lvl8pPr>
            <a:lvl9pPr marL="3231490" indent="0">
              <a:buNone/>
              <a:defRPr sz="14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924" y="2505075"/>
            <a:ext cx="4556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2914" y="1681163"/>
            <a:ext cx="4579158" cy="823912"/>
          </a:xfrm>
        </p:spPr>
        <p:txBody>
          <a:bodyPr anchor="b"/>
          <a:lstStyle>
            <a:lvl1pPr marL="0" indent="0">
              <a:buNone/>
              <a:defRPr sz="2120" b="1"/>
            </a:lvl1pPr>
            <a:lvl2pPr marL="403936" indent="0">
              <a:buNone/>
              <a:defRPr sz="1767" b="1"/>
            </a:lvl2pPr>
            <a:lvl3pPr marL="807872" indent="0">
              <a:buNone/>
              <a:defRPr sz="1590" b="1"/>
            </a:lvl3pPr>
            <a:lvl4pPr marL="1211809" indent="0">
              <a:buNone/>
              <a:defRPr sz="1414" b="1"/>
            </a:lvl4pPr>
            <a:lvl5pPr marL="1615745" indent="0">
              <a:buNone/>
              <a:defRPr sz="1414" b="1"/>
            </a:lvl5pPr>
            <a:lvl6pPr marL="2019681" indent="0">
              <a:buNone/>
              <a:defRPr sz="1414" b="1"/>
            </a:lvl6pPr>
            <a:lvl7pPr marL="2423617" indent="0">
              <a:buNone/>
              <a:defRPr sz="1414" b="1"/>
            </a:lvl7pPr>
            <a:lvl8pPr marL="2827553" indent="0">
              <a:buNone/>
              <a:defRPr sz="1414" b="1"/>
            </a:lvl8pPr>
            <a:lvl9pPr marL="3231490" indent="0">
              <a:buNone/>
              <a:defRPr sz="14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2914" y="2505075"/>
            <a:ext cx="457915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7D1D-9B4A-4A48-87BD-6C732B9DFEB8}" type="datetime1">
              <a:rPr lang="ru-RU" smtClean="0"/>
              <a:t>20.03.2018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4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E39A-154F-4CB7-A27C-89C5D58B11BA}" type="datetime1">
              <a:rPr lang="ru-RU" smtClean="0"/>
              <a:t>20.03.2018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8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0F41-6CEF-45C9-B7C5-628CBEC4ABB8}" type="datetime1">
              <a:rPr lang="ru-RU" smtClean="0"/>
              <a:t>20.03.2018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5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24" y="457200"/>
            <a:ext cx="3473988" cy="1600200"/>
          </a:xfrm>
        </p:spPr>
        <p:txBody>
          <a:bodyPr anchor="b"/>
          <a:lstStyle>
            <a:lvl1pPr>
              <a:defRPr sz="28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158" y="987428"/>
            <a:ext cx="5452914" cy="4873625"/>
          </a:xfrm>
        </p:spPr>
        <p:txBody>
          <a:bodyPr/>
          <a:lstStyle>
            <a:lvl1pPr>
              <a:defRPr sz="2827"/>
            </a:lvl1pPr>
            <a:lvl2pPr>
              <a:defRPr sz="2474"/>
            </a:lvl2pPr>
            <a:lvl3pPr>
              <a:defRPr sz="2120"/>
            </a:lvl3pPr>
            <a:lvl4pPr>
              <a:defRPr sz="1767"/>
            </a:lvl4pPr>
            <a:lvl5pPr>
              <a:defRPr sz="1767"/>
            </a:lvl5pPr>
            <a:lvl6pPr>
              <a:defRPr sz="1767"/>
            </a:lvl6pPr>
            <a:lvl7pPr>
              <a:defRPr sz="1767"/>
            </a:lvl7pPr>
            <a:lvl8pPr>
              <a:defRPr sz="1767"/>
            </a:lvl8pPr>
            <a:lvl9pPr>
              <a:defRPr sz="17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924" y="2057400"/>
            <a:ext cx="3473988" cy="3811588"/>
          </a:xfrm>
        </p:spPr>
        <p:txBody>
          <a:bodyPr/>
          <a:lstStyle>
            <a:lvl1pPr marL="0" indent="0">
              <a:buNone/>
              <a:defRPr sz="1414"/>
            </a:lvl1pPr>
            <a:lvl2pPr marL="403936" indent="0">
              <a:buNone/>
              <a:defRPr sz="1237"/>
            </a:lvl2pPr>
            <a:lvl3pPr marL="807872" indent="0">
              <a:buNone/>
              <a:defRPr sz="1060"/>
            </a:lvl3pPr>
            <a:lvl4pPr marL="1211809" indent="0">
              <a:buNone/>
              <a:defRPr sz="884"/>
            </a:lvl4pPr>
            <a:lvl5pPr marL="1615745" indent="0">
              <a:buNone/>
              <a:defRPr sz="884"/>
            </a:lvl5pPr>
            <a:lvl6pPr marL="2019681" indent="0">
              <a:buNone/>
              <a:defRPr sz="884"/>
            </a:lvl6pPr>
            <a:lvl7pPr marL="2423617" indent="0">
              <a:buNone/>
              <a:defRPr sz="884"/>
            </a:lvl7pPr>
            <a:lvl8pPr marL="2827553" indent="0">
              <a:buNone/>
              <a:defRPr sz="884"/>
            </a:lvl8pPr>
            <a:lvl9pPr marL="3231490" indent="0">
              <a:buNone/>
              <a:defRPr sz="8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4777-3ABE-4163-BDAA-CFDE8B893EEE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1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24" y="457200"/>
            <a:ext cx="3473988" cy="1600200"/>
          </a:xfrm>
        </p:spPr>
        <p:txBody>
          <a:bodyPr anchor="b"/>
          <a:lstStyle>
            <a:lvl1pPr>
              <a:defRPr sz="28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9158" y="987428"/>
            <a:ext cx="5452914" cy="4873625"/>
          </a:xfrm>
        </p:spPr>
        <p:txBody>
          <a:bodyPr anchor="t"/>
          <a:lstStyle>
            <a:lvl1pPr marL="0" indent="0">
              <a:buNone/>
              <a:defRPr sz="2827"/>
            </a:lvl1pPr>
            <a:lvl2pPr marL="403936" indent="0">
              <a:buNone/>
              <a:defRPr sz="2474"/>
            </a:lvl2pPr>
            <a:lvl3pPr marL="807872" indent="0">
              <a:buNone/>
              <a:defRPr sz="2120"/>
            </a:lvl3pPr>
            <a:lvl4pPr marL="1211809" indent="0">
              <a:buNone/>
              <a:defRPr sz="1767"/>
            </a:lvl4pPr>
            <a:lvl5pPr marL="1615745" indent="0">
              <a:buNone/>
              <a:defRPr sz="1767"/>
            </a:lvl5pPr>
            <a:lvl6pPr marL="2019681" indent="0">
              <a:buNone/>
              <a:defRPr sz="1767"/>
            </a:lvl6pPr>
            <a:lvl7pPr marL="2423617" indent="0">
              <a:buNone/>
              <a:defRPr sz="1767"/>
            </a:lvl7pPr>
            <a:lvl8pPr marL="2827553" indent="0">
              <a:buNone/>
              <a:defRPr sz="1767"/>
            </a:lvl8pPr>
            <a:lvl9pPr marL="3231490" indent="0">
              <a:buNone/>
              <a:defRPr sz="17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924" y="2057400"/>
            <a:ext cx="3473988" cy="3811588"/>
          </a:xfrm>
        </p:spPr>
        <p:txBody>
          <a:bodyPr/>
          <a:lstStyle>
            <a:lvl1pPr marL="0" indent="0">
              <a:buNone/>
              <a:defRPr sz="1414"/>
            </a:lvl1pPr>
            <a:lvl2pPr marL="403936" indent="0">
              <a:buNone/>
              <a:defRPr sz="1237"/>
            </a:lvl2pPr>
            <a:lvl3pPr marL="807872" indent="0">
              <a:buNone/>
              <a:defRPr sz="1060"/>
            </a:lvl3pPr>
            <a:lvl4pPr marL="1211809" indent="0">
              <a:buNone/>
              <a:defRPr sz="884"/>
            </a:lvl4pPr>
            <a:lvl5pPr marL="1615745" indent="0">
              <a:buNone/>
              <a:defRPr sz="884"/>
            </a:lvl5pPr>
            <a:lvl6pPr marL="2019681" indent="0">
              <a:buNone/>
              <a:defRPr sz="884"/>
            </a:lvl6pPr>
            <a:lvl7pPr marL="2423617" indent="0">
              <a:buNone/>
              <a:defRPr sz="884"/>
            </a:lvl7pPr>
            <a:lvl8pPr marL="2827553" indent="0">
              <a:buNone/>
              <a:defRPr sz="884"/>
            </a:lvl8pPr>
            <a:lvl9pPr marL="3231490" indent="0">
              <a:buNone/>
              <a:defRPr sz="8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1DC9-5BEB-4A74-B090-7F4EE36E1852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4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0519" y="365128"/>
            <a:ext cx="9290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519" y="1825625"/>
            <a:ext cx="9290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0519" y="6356353"/>
            <a:ext cx="242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8217F-AB4B-4503-9387-B5FF0D05D560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956" y="6356353"/>
            <a:ext cx="3635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7153" y="6356353"/>
            <a:ext cx="242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18A34-E63D-4F5A-9591-B69D821C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807872" rtl="0" eaLnBrk="1" latinLnBrk="0" hangingPunct="1">
        <a:lnSpc>
          <a:spcPct val="90000"/>
        </a:lnSpc>
        <a:spcBef>
          <a:spcPct val="0"/>
        </a:spcBef>
        <a:buNone/>
        <a:defRPr sz="38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968" indent="-201968" algn="l" defTabSz="807872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2474" kern="1200">
          <a:solidFill>
            <a:schemeClr val="tx1"/>
          </a:solidFill>
          <a:latin typeface="+mn-lt"/>
          <a:ea typeface="+mn-ea"/>
          <a:cs typeface="+mn-cs"/>
        </a:defRPr>
      </a:lvl1pPr>
      <a:lvl2pPr marL="605904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2120" kern="1200">
          <a:solidFill>
            <a:schemeClr val="tx1"/>
          </a:solidFill>
          <a:latin typeface="+mn-lt"/>
          <a:ea typeface="+mn-ea"/>
          <a:cs typeface="+mn-cs"/>
        </a:defRPr>
      </a:lvl2pPr>
      <a:lvl3pPr marL="1009841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3pPr>
      <a:lvl4pPr marL="1413777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4pPr>
      <a:lvl5pPr marL="1817713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5pPr>
      <a:lvl6pPr marL="2221649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6pPr>
      <a:lvl7pPr marL="2625585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7pPr>
      <a:lvl8pPr marL="3029522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8pPr>
      <a:lvl9pPr marL="3433458" indent="-201968" algn="l" defTabSz="807872" rtl="0" eaLnBrk="1" latinLnBrk="0" hangingPunct="1">
        <a:lnSpc>
          <a:spcPct val="90000"/>
        </a:lnSpc>
        <a:spcBef>
          <a:spcPts val="442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1pPr>
      <a:lvl2pPr marL="403936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2pPr>
      <a:lvl3pPr marL="807872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3pPr>
      <a:lvl4pPr marL="1211809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4pPr>
      <a:lvl5pPr marL="1615745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5pPr>
      <a:lvl6pPr marL="2019681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6pPr>
      <a:lvl7pPr marL="2423617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7pPr>
      <a:lvl8pPr marL="2827553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8pPr>
      <a:lvl9pPr marL="3231490" algn="l" defTabSz="807872" rtl="0" eaLnBrk="1" latinLnBrk="0" hangingPunct="1">
        <a:defRPr sz="1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hyperlink" Target="http://crowdexpert.com/crowdfunding-industry-statistic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" y="0"/>
            <a:ext cx="1077054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0966" y="3680190"/>
            <a:ext cx="77310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Аналитический обзор</a:t>
            </a:r>
            <a:endParaRPr lang="en-US" sz="3600" b="1" dirty="0">
              <a:solidFill>
                <a:schemeClr val="accent1"/>
              </a:solidFill>
            </a:endParaRPr>
          </a:p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функционирования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краудфандинговых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краудинвестинговых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платформ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368287" y="3683001"/>
            <a:ext cx="360003" cy="1590305"/>
            <a:chOff x="1355587" y="3683001"/>
            <a:chExt cx="360003" cy="1590305"/>
          </a:xfrm>
        </p:grpSpPr>
        <p:sp>
          <p:nvSpPr>
            <p:cNvPr id="6" name="Блок-схема: задержка 5"/>
            <p:cNvSpPr/>
            <p:nvPr/>
          </p:nvSpPr>
          <p:spPr>
            <a:xfrm rot="16200000">
              <a:off x="1385877" y="4418503"/>
              <a:ext cx="299424" cy="360002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" name="Блок-схема: сохраненные данные 2"/>
            <p:cNvSpPr/>
            <p:nvPr/>
          </p:nvSpPr>
          <p:spPr>
            <a:xfrm rot="5400000">
              <a:off x="1076734" y="3961854"/>
              <a:ext cx="917705" cy="360000"/>
            </a:xfrm>
            <a:prstGeom prst="flowChartOnlineStora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355587" y="4597532"/>
              <a:ext cx="360002" cy="675774"/>
              <a:chOff x="1355587" y="4597532"/>
              <a:chExt cx="360002" cy="675774"/>
            </a:xfrm>
          </p:grpSpPr>
          <p:sp>
            <p:nvSpPr>
              <p:cNvPr id="10" name="Блок-схема: задержка 9"/>
              <p:cNvSpPr/>
              <p:nvPr/>
            </p:nvSpPr>
            <p:spPr>
              <a:xfrm rot="16200000">
                <a:off x="1385876" y="4567243"/>
                <a:ext cx="299424" cy="360002"/>
              </a:xfrm>
              <a:prstGeom prst="flowChartDelay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355587" y="4860927"/>
                <a:ext cx="360000" cy="4123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93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934"/>
            <a:ext cx="10770541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Механизмы работы платформ: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Долговой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Peer-to-peer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299" y="2817279"/>
            <a:ext cx="2560967" cy="1883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Предприниматели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Компании зарегистрированные на территории Великобритании, США, Германии и Нидерландов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Получить одобрение финансового менеджера платформы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28663" y="2817279"/>
            <a:ext cx="3817204" cy="27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Платформа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Проверяет кредитоспособность компании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Размещает заявку на площадке для сбора средств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Распределяет </a:t>
            </a:r>
            <a:r>
              <a:rPr lang="ru-RU" sz="1200" i="1" dirty="0"/>
              <a:t>средства </a:t>
            </a:r>
            <a:r>
              <a:rPr lang="ru-RU" sz="1200" i="1" dirty="0" smtClean="0"/>
              <a:t>инвестора с помощью инструмента </a:t>
            </a:r>
            <a:r>
              <a:rPr lang="ru-RU" sz="1200" i="1" dirty="0"/>
              <a:t>автоматизированного инвестирования, который распределяет </a:t>
            </a:r>
            <a:r>
              <a:rPr lang="ru-RU" sz="1200" i="1" dirty="0" smtClean="0"/>
              <a:t>средства </a:t>
            </a:r>
            <a:r>
              <a:rPr lang="ru-RU" sz="1200" i="1" dirty="0"/>
              <a:t>на более чем 100 проектов для диверсификации </a:t>
            </a:r>
            <a:r>
              <a:rPr lang="ru-RU" sz="1200" i="1" dirty="0" smtClean="0"/>
              <a:t>риска</a:t>
            </a:r>
          </a:p>
          <a:p>
            <a:pPr marL="171450" indent="-171450">
              <a:buFontTx/>
              <a:buChar char="-"/>
            </a:pPr>
            <a:r>
              <a:rPr lang="kk-KZ" sz="1200" i="1" dirty="0" smtClean="0"/>
              <a:t>Собирает с предпринимателей погашение основного долга и процентов</a:t>
            </a:r>
            <a:endParaRPr lang="ru-RU" sz="1200" i="1" dirty="0" smtClean="0"/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Направляет прибыль инвестору на ежемесячной основе</a:t>
            </a:r>
            <a:endParaRPr lang="ru-RU" sz="1200" i="1" dirty="0"/>
          </a:p>
          <a:p>
            <a:pPr marL="171450" indent="-171450">
              <a:buFontTx/>
              <a:buChar char="-"/>
            </a:pPr>
            <a:endParaRPr lang="ru-RU" sz="1200" i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7560200" y="2817279"/>
            <a:ext cx="2908740" cy="1883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Инвесторы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Инвестировать можно </a:t>
            </a:r>
            <a:r>
              <a:rPr lang="kk-KZ" sz="1200" i="1" dirty="0" smtClean="0"/>
              <a:t>от </a:t>
            </a:r>
            <a:r>
              <a:rPr lang="ru-RU" sz="1200" dirty="0" smtClean="0"/>
              <a:t>£</a:t>
            </a:r>
            <a:r>
              <a:rPr lang="kk-KZ" sz="1200" i="1" dirty="0" smtClean="0"/>
              <a:t>1000</a:t>
            </a:r>
            <a:endParaRPr lang="ru-RU" sz="1200" i="1" dirty="0" smtClean="0"/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Должны выбрать между </a:t>
            </a:r>
            <a:r>
              <a:rPr lang="ru-RU" sz="1200" i="1" dirty="0" err="1" smtClean="0"/>
              <a:t>высокорискованными</a:t>
            </a:r>
            <a:r>
              <a:rPr lang="ru-RU" sz="1200" i="1" dirty="0" smtClean="0"/>
              <a:t> и сбалансированными проектами (7,2% и 4,8% годовых соответственно)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В </a:t>
            </a:r>
            <a:r>
              <a:rPr lang="ru-RU" sz="1200" i="1" dirty="0"/>
              <a:t>праве вывести свои средства в любой момент</a:t>
            </a:r>
            <a:endParaRPr lang="ru-RU" sz="1200" i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292300" y="1269724"/>
            <a:ext cx="10176640" cy="139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Действуют в Великобритании с 2010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Работают </a:t>
            </a:r>
            <a:r>
              <a:rPr lang="ru-RU" sz="1600" dirty="0">
                <a:solidFill>
                  <a:schemeClr val="tx1"/>
                </a:solidFill>
              </a:rPr>
              <a:t>с </a:t>
            </a:r>
            <a:r>
              <a:rPr lang="ru-RU" sz="1600" dirty="0" smtClean="0">
                <a:solidFill>
                  <a:schemeClr val="tx1"/>
                </a:solidFill>
              </a:rPr>
              <a:t>78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тыс. инвесторами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Привлекли </a:t>
            </a:r>
            <a:r>
              <a:rPr lang="ru-RU" sz="1600" dirty="0" smtClean="0"/>
              <a:t>£</a:t>
            </a:r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ru-RU" sz="1600" dirty="0" smtClean="0">
                <a:solidFill>
                  <a:schemeClr val="tx1"/>
                </a:solidFill>
              </a:rPr>
              <a:t>,3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млрд. для 35 тыс. компаний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Инвесторы заработали </a:t>
            </a:r>
            <a:r>
              <a:rPr lang="ru-RU" sz="1600" dirty="0" smtClean="0"/>
              <a:t>£</a:t>
            </a:r>
            <a:r>
              <a:rPr lang="ru-RU" sz="1600" dirty="0" smtClean="0">
                <a:solidFill>
                  <a:schemeClr val="tx1"/>
                </a:solidFill>
              </a:rPr>
              <a:t>177 млн.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Привлекли £60 млн. от</a:t>
            </a:r>
            <a:r>
              <a:rPr lang="en-US" sz="1600" b="1" dirty="0" smtClean="0">
                <a:solidFill>
                  <a:srgbClr val="C00000"/>
                </a:solidFill>
              </a:rPr>
              <a:t> British Business bank, </a:t>
            </a:r>
            <a:r>
              <a:rPr lang="ru-RU" sz="1600" b="1" dirty="0" smtClean="0">
                <a:solidFill>
                  <a:srgbClr val="C00000"/>
                </a:solidFill>
              </a:rPr>
              <a:t>£</a:t>
            </a:r>
            <a:r>
              <a:rPr lang="en-US" sz="1600" b="1" dirty="0" smtClean="0">
                <a:solidFill>
                  <a:srgbClr val="C00000"/>
                </a:solidFill>
              </a:rPr>
              <a:t>10</a:t>
            </a:r>
            <a:r>
              <a:rPr lang="ru-RU" sz="1600" b="1" dirty="0" smtClean="0">
                <a:solidFill>
                  <a:srgbClr val="C00000"/>
                </a:solidFill>
              </a:rPr>
              <a:t>0 </a:t>
            </a:r>
            <a:r>
              <a:rPr lang="ru-RU" sz="1600" b="1" dirty="0">
                <a:solidFill>
                  <a:srgbClr val="C00000"/>
                </a:solidFill>
              </a:rPr>
              <a:t>млн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от </a:t>
            </a:r>
            <a:r>
              <a:rPr lang="en-US" sz="1600" b="1" dirty="0" smtClean="0">
                <a:solidFill>
                  <a:srgbClr val="C00000"/>
                </a:solidFill>
              </a:rPr>
              <a:t>EIB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1799361" y="3194566"/>
            <a:ext cx="888456" cy="3900970"/>
          </a:xfrm>
          <a:prstGeom prst="bentConnector3">
            <a:avLst>
              <a:gd name="adj1" fmla="val 1257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5400000">
            <a:off x="8068284" y="3188821"/>
            <a:ext cx="888456" cy="3912460"/>
          </a:xfrm>
          <a:prstGeom prst="bentConnector3">
            <a:avLst>
              <a:gd name="adj1" fmla="val 1257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31180" y="4971153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/>
              <a:t>£9</a:t>
            </a:r>
            <a:r>
              <a:rPr lang="ru-RU" sz="1600" b="1" dirty="0" smtClean="0">
                <a:solidFill>
                  <a:schemeClr val="bg1"/>
                </a:solidFill>
              </a:rPr>
              <a:t>4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тыс.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Средний размер </a:t>
            </a:r>
            <a:r>
              <a:rPr lang="ru-RU" sz="1200" dirty="0" smtClean="0">
                <a:solidFill>
                  <a:schemeClr val="bg1"/>
                </a:solidFill>
              </a:rPr>
              <a:t>привлечения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560200" y="4971153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/>
              <a:t>£</a:t>
            </a:r>
            <a:r>
              <a:rPr lang="ru-RU" sz="1600" b="1" dirty="0" smtClean="0">
                <a:solidFill>
                  <a:schemeClr val="bg1"/>
                </a:solidFill>
              </a:rPr>
              <a:t>4</a:t>
            </a:r>
            <a:r>
              <a:rPr lang="kk-KZ" sz="1600" b="1" dirty="0" smtClean="0">
                <a:solidFill>
                  <a:schemeClr val="bg1"/>
                </a:solidFill>
              </a:rPr>
              <a:t>2 тыс.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Средний размер инвестиции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858545" y="4971153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00" dirty="0" smtClean="0"/>
              <a:t>Ставка от 6% годовых</a:t>
            </a:r>
          </a:p>
          <a:p>
            <a:pPr algn="ctr"/>
            <a:r>
              <a:rPr lang="ru-RU" sz="1000" dirty="0" err="1" smtClean="0"/>
              <a:t>Дополнитель-ная</a:t>
            </a:r>
            <a:r>
              <a:rPr lang="ru-RU" sz="1000" dirty="0" smtClean="0"/>
              <a:t> комиссия до</a:t>
            </a:r>
            <a:r>
              <a:rPr lang="en-US" sz="1000" dirty="0" smtClean="0"/>
              <a:t> 5%</a:t>
            </a:r>
            <a:endParaRPr lang="ru-RU" sz="1000" dirty="0"/>
          </a:p>
        </p:txBody>
      </p:sp>
      <p:pic>
        <p:nvPicPr>
          <p:cNvPr id="19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3" y="1676412"/>
            <a:ext cx="1897153" cy="6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8991117" y="4962680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/>
              <a:t>6,</a:t>
            </a:r>
            <a:r>
              <a:rPr lang="ru-RU" sz="1600" b="1" dirty="0" smtClean="0">
                <a:solidFill>
                  <a:schemeClr val="bg1"/>
                </a:solidFill>
              </a:rPr>
              <a:t>4%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Средний годовой доход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10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934"/>
            <a:ext cx="10770541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Дополнительная информация по платформе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FundingCircle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5333" y="1752915"/>
            <a:ext cx="5058740" cy="1659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Финансовые показатели</a:t>
            </a:r>
          </a:p>
          <a:p>
            <a:pPr algn="ctr"/>
            <a:r>
              <a:rPr lang="ru-RU" sz="1100" i="1" dirty="0" smtClean="0"/>
              <a:t>(за 2016 финансовый год)</a:t>
            </a:r>
            <a:endParaRPr lang="ru-RU" i="1" dirty="0" smtClean="0"/>
          </a:p>
          <a:p>
            <a:pPr marL="171450" indent="-171450">
              <a:buFontTx/>
              <a:buChar char="-"/>
            </a:pPr>
            <a:r>
              <a:rPr lang="ru-RU" sz="1200" b="1" i="1" dirty="0" smtClean="0"/>
              <a:t>Активы: </a:t>
            </a:r>
            <a:r>
              <a:rPr lang="ru-RU" sz="1200" dirty="0" smtClean="0"/>
              <a:t>£</a:t>
            </a:r>
            <a:r>
              <a:rPr lang="ru-RU" sz="1200" i="1" dirty="0" smtClean="0"/>
              <a:t>169 млн.</a:t>
            </a:r>
          </a:p>
          <a:p>
            <a:pPr marL="171450" indent="-171450">
              <a:buFontTx/>
              <a:buChar char="-"/>
            </a:pPr>
            <a:r>
              <a:rPr lang="ru-RU" sz="1200" b="1" i="1" dirty="0" smtClean="0"/>
              <a:t>Обязательства: </a:t>
            </a:r>
            <a:r>
              <a:rPr lang="ru-RU" sz="1200" dirty="0" smtClean="0"/>
              <a:t>£4</a:t>
            </a:r>
            <a:r>
              <a:rPr lang="ru-RU" sz="1200" i="1" dirty="0" smtClean="0"/>
              <a:t> </a:t>
            </a:r>
            <a:r>
              <a:rPr lang="ru-RU" sz="1200" i="1" dirty="0"/>
              <a:t>млн</a:t>
            </a:r>
            <a:r>
              <a:rPr lang="ru-RU" sz="1200" i="1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ru-RU" sz="1200" b="1" i="1" dirty="0" smtClean="0"/>
              <a:t>Собственный капитал: </a:t>
            </a:r>
            <a:r>
              <a:rPr lang="ru-RU" sz="1200" dirty="0" smtClean="0"/>
              <a:t>£165</a:t>
            </a:r>
            <a:r>
              <a:rPr lang="ru-RU" sz="1200" i="1" dirty="0" smtClean="0"/>
              <a:t> </a:t>
            </a:r>
            <a:r>
              <a:rPr lang="ru-RU" sz="1200" i="1" dirty="0"/>
              <a:t>млн</a:t>
            </a:r>
            <a:r>
              <a:rPr lang="ru-RU" sz="1200" i="1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ru-RU" sz="1200" b="1" i="1" dirty="0" smtClean="0"/>
              <a:t>Доходы: </a:t>
            </a:r>
            <a:r>
              <a:rPr lang="ru-RU" sz="1200" dirty="0" smtClean="0"/>
              <a:t>£</a:t>
            </a:r>
            <a:r>
              <a:rPr lang="en-US" sz="1200" dirty="0" smtClean="0"/>
              <a:t>17</a:t>
            </a:r>
            <a:r>
              <a:rPr lang="ru-RU" sz="1200" i="1" dirty="0" smtClean="0"/>
              <a:t> </a:t>
            </a:r>
            <a:r>
              <a:rPr lang="ru-RU" sz="1200" i="1" dirty="0"/>
              <a:t>млн</a:t>
            </a:r>
            <a:r>
              <a:rPr lang="ru-RU" sz="1200" i="1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ru-RU" sz="1200" b="1" i="1" dirty="0" smtClean="0"/>
              <a:t>Расходы:</a:t>
            </a:r>
            <a:r>
              <a:rPr lang="ru-RU" sz="1200" i="1" dirty="0" smtClean="0"/>
              <a:t> </a:t>
            </a:r>
            <a:r>
              <a:rPr lang="ru-RU" sz="1200" dirty="0" smtClean="0"/>
              <a:t>£</a:t>
            </a:r>
            <a:r>
              <a:rPr lang="en-US" sz="1200" dirty="0" smtClean="0"/>
              <a:t>6</a:t>
            </a:r>
            <a:r>
              <a:rPr lang="ru-RU" sz="1200" i="1" dirty="0" smtClean="0"/>
              <a:t> </a:t>
            </a:r>
            <a:r>
              <a:rPr lang="ru-RU" sz="1200" i="1" dirty="0"/>
              <a:t>млн</a:t>
            </a:r>
            <a:r>
              <a:rPr lang="ru-RU" sz="1200" i="1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ru-RU" sz="1200" b="1" i="1" dirty="0" smtClean="0"/>
              <a:t>Прибыль:</a:t>
            </a:r>
            <a:r>
              <a:rPr lang="ru-RU" sz="1200" i="1" dirty="0" smtClean="0"/>
              <a:t> </a:t>
            </a:r>
            <a:r>
              <a:rPr lang="ru-RU" sz="1200" dirty="0" smtClean="0"/>
              <a:t>£</a:t>
            </a:r>
            <a:r>
              <a:rPr lang="en-US" sz="1200" dirty="0" smtClean="0"/>
              <a:t>11</a:t>
            </a:r>
            <a:r>
              <a:rPr lang="ru-RU" sz="1200" i="1" dirty="0" smtClean="0"/>
              <a:t> </a:t>
            </a:r>
            <a:r>
              <a:rPr lang="ru-RU" sz="1200" i="1" dirty="0"/>
              <a:t>млн</a:t>
            </a:r>
            <a:r>
              <a:rPr lang="ru-RU" sz="1200" i="1" dirty="0" smtClean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76848" y="3903588"/>
            <a:ext cx="3928533" cy="23026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kk-KZ" b="1" dirty="0" smtClean="0"/>
              <a:t>Выгоды предпринимателей</a:t>
            </a:r>
            <a:endParaRPr lang="ru-RU" b="1" dirty="0" smtClean="0"/>
          </a:p>
          <a:p>
            <a:pPr marL="171450" indent="-171450">
              <a:buFontTx/>
              <a:buChar char="-"/>
            </a:pPr>
            <a:r>
              <a:rPr lang="ru-RU" sz="1200" b="1" i="1" dirty="0" smtClean="0"/>
              <a:t>Скорость: </a:t>
            </a:r>
            <a:r>
              <a:rPr lang="ru-RU" sz="1200" i="1" dirty="0"/>
              <a:t>м</a:t>
            </a:r>
            <a:r>
              <a:rPr lang="ru-RU" sz="1200" i="1" dirty="0" smtClean="0"/>
              <a:t>аксимальный срок привлечения денежных средств составляет 14 дней (в среднем 2 дня)</a:t>
            </a:r>
          </a:p>
          <a:p>
            <a:pPr marL="171450" indent="-171450">
              <a:buFontTx/>
              <a:buChar char="-"/>
            </a:pPr>
            <a:r>
              <a:rPr lang="ru-RU" sz="1200" b="1" i="1" dirty="0" smtClean="0"/>
              <a:t>Залоги: </a:t>
            </a:r>
            <a:r>
              <a:rPr lang="ru-RU" sz="1200" i="1" dirty="0"/>
              <a:t>п</a:t>
            </a:r>
            <a:r>
              <a:rPr lang="ru-RU" sz="1200" i="1" dirty="0" smtClean="0"/>
              <a:t>редприниматель может взять заем как под залог активов, так и без залогов</a:t>
            </a:r>
          </a:p>
          <a:p>
            <a:pPr marL="171450" indent="-171450">
              <a:buFontTx/>
              <a:buChar char="-"/>
            </a:pPr>
            <a:r>
              <a:rPr lang="ru-RU" sz="1200" b="1" i="1" dirty="0" smtClean="0"/>
              <a:t>Ставка: </a:t>
            </a:r>
            <a:r>
              <a:rPr lang="ru-RU" sz="1200" i="1" dirty="0" smtClean="0"/>
              <a:t>от 3% годовых</a:t>
            </a:r>
          </a:p>
          <a:p>
            <a:pPr marL="171450" indent="-171450">
              <a:buFontTx/>
              <a:buChar char="-"/>
            </a:pPr>
            <a:r>
              <a:rPr lang="ru-RU" sz="1200" b="1" i="1" dirty="0" smtClean="0"/>
              <a:t>Сроки: </a:t>
            </a:r>
            <a:r>
              <a:rPr lang="kk-KZ" sz="1200" i="1" dirty="0" smtClean="0"/>
              <a:t>до 5 лет</a:t>
            </a:r>
            <a:endParaRPr lang="ru-RU" sz="1200" b="1" i="1" dirty="0" smtClean="0"/>
          </a:p>
          <a:p>
            <a:pPr marL="171450" indent="-171450">
              <a:buFontTx/>
              <a:buChar char="-"/>
            </a:pPr>
            <a:endParaRPr lang="ru-RU" sz="1200" i="1" dirty="0"/>
          </a:p>
          <a:p>
            <a:pPr marL="171450" indent="-171450">
              <a:buFontTx/>
              <a:buChar char="-"/>
            </a:pPr>
            <a:endParaRPr lang="ru-RU" sz="1200" i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833561" y="3903588"/>
            <a:ext cx="3928533" cy="23026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kk-KZ" b="1" dirty="0" smtClean="0"/>
              <a:t>Выгоды инвесторов</a:t>
            </a:r>
            <a:endParaRPr lang="ru-RU" b="1" dirty="0" smtClean="0"/>
          </a:p>
          <a:p>
            <a:pPr marL="171450" indent="-171450">
              <a:buFontTx/>
              <a:buChar char="-"/>
            </a:pPr>
            <a:r>
              <a:rPr lang="ru-RU" sz="1200" b="1" i="1" dirty="0" smtClean="0"/>
              <a:t>Доступность: </a:t>
            </a:r>
            <a:r>
              <a:rPr lang="ru-RU" sz="1200" i="1" dirty="0"/>
              <a:t>н</a:t>
            </a:r>
            <a:r>
              <a:rPr lang="ru-RU" sz="1200" i="1" dirty="0" smtClean="0"/>
              <a:t>ет никаких законодательных требований к инвесторам</a:t>
            </a:r>
            <a:endParaRPr lang="ru-RU" sz="1200" i="1" dirty="0"/>
          </a:p>
          <a:p>
            <a:pPr marL="171450" indent="-171450">
              <a:buFontTx/>
              <a:buChar char="-"/>
            </a:pPr>
            <a:r>
              <a:rPr lang="ru-RU" sz="1200" b="1" i="1" dirty="0" smtClean="0"/>
              <a:t>Ставка</a:t>
            </a:r>
            <a:r>
              <a:rPr lang="ru-RU" sz="1200" b="1" i="1" dirty="0"/>
              <a:t>: </a:t>
            </a:r>
            <a:r>
              <a:rPr lang="ru-RU" sz="1200" i="1" dirty="0" smtClean="0"/>
              <a:t>до 7,2% </a:t>
            </a:r>
            <a:r>
              <a:rPr lang="ru-RU" sz="1200" i="1" dirty="0"/>
              <a:t>годовых</a:t>
            </a:r>
          </a:p>
          <a:p>
            <a:pPr marL="171450" indent="-171450">
              <a:buFontTx/>
              <a:buChar char="-"/>
            </a:pPr>
            <a:r>
              <a:rPr lang="ru-RU" sz="1200" b="1" i="1" dirty="0" smtClean="0"/>
              <a:t>Минимальные риски: </a:t>
            </a:r>
            <a:r>
              <a:rPr lang="kk-KZ" sz="1200" i="1" dirty="0" smtClean="0"/>
              <a:t>платформа распределяет инвестиции одного инвестора не менее чем на 100 проектов</a:t>
            </a:r>
          </a:p>
          <a:p>
            <a:pPr marL="171450" indent="-171450">
              <a:buFontTx/>
              <a:buChar char="-"/>
            </a:pPr>
            <a:r>
              <a:rPr lang="kk-KZ" sz="1200" b="1" i="1" dirty="0" smtClean="0"/>
              <a:t>Прибыль</a:t>
            </a:r>
            <a:r>
              <a:rPr lang="kk-KZ" sz="1200" i="1" dirty="0" smtClean="0"/>
              <a:t> начисляется ежемесячно</a:t>
            </a:r>
          </a:p>
          <a:p>
            <a:pPr marL="171450" indent="-171450">
              <a:buFontTx/>
              <a:buChar char="-"/>
            </a:pPr>
            <a:r>
              <a:rPr lang="kk-KZ" sz="1200" i="1" dirty="0" smtClean="0"/>
              <a:t>Инвестор может снять все серсдтва в любое время</a:t>
            </a:r>
          </a:p>
          <a:p>
            <a:pPr marL="171450" indent="-171450">
              <a:buFontTx/>
              <a:buChar char="-"/>
            </a:pPr>
            <a:endParaRPr lang="ru-RU" sz="1200" b="1" i="1" dirty="0"/>
          </a:p>
        </p:txBody>
      </p:sp>
      <p:pic>
        <p:nvPicPr>
          <p:cNvPr id="2054" name="Picture 6" descr="Картинки по запросу диаграмма икон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1752915"/>
            <a:ext cx="1681675" cy="16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4" y="3903588"/>
            <a:ext cx="474106" cy="47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Картинки по запросу деловой человек иконк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84" y="3899328"/>
            <a:ext cx="478365" cy="4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11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Механизмы работы платформ: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Инвестиционный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Equity)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300" y="2599564"/>
            <a:ext cx="2374700" cy="1883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Предприниматели</a:t>
            </a:r>
          </a:p>
          <a:p>
            <a:r>
              <a:rPr lang="ru-RU" sz="1200" i="1" dirty="0" smtClean="0"/>
              <a:t>- </a:t>
            </a:r>
            <a:r>
              <a:rPr lang="ru-RU" sz="1200" i="1" dirty="0" err="1" smtClean="0"/>
              <a:t>Стартапы</a:t>
            </a:r>
            <a:r>
              <a:rPr lang="ru-RU" sz="1200" i="1" dirty="0" smtClean="0"/>
              <a:t> и действующие компании</a:t>
            </a:r>
          </a:p>
          <a:p>
            <a:r>
              <a:rPr lang="ru-RU" sz="1200" i="1" dirty="0" smtClean="0"/>
              <a:t>- Без отраслевых ограничений</a:t>
            </a:r>
          </a:p>
          <a:p>
            <a:r>
              <a:rPr lang="ru-RU" sz="1200" i="1" dirty="0" smtClean="0"/>
              <a:t>- Потенциал к привлечению </a:t>
            </a:r>
            <a:r>
              <a:rPr lang="en-US" sz="1200" i="1" dirty="0"/>
              <a:t>$</a:t>
            </a:r>
            <a:r>
              <a:rPr lang="en-US" sz="1200" i="1" dirty="0" smtClean="0"/>
              <a:t>1</a:t>
            </a:r>
            <a:r>
              <a:rPr lang="ru-RU" sz="1200" i="1" dirty="0" smtClean="0"/>
              <a:t>50 тыс.</a:t>
            </a:r>
            <a:r>
              <a:rPr lang="en-US" sz="1200" i="1" dirty="0" smtClean="0"/>
              <a:t>-</a:t>
            </a:r>
            <a:r>
              <a:rPr lang="en-US" sz="1200" i="1" dirty="0"/>
              <a:t> </a:t>
            </a:r>
            <a:r>
              <a:rPr lang="en-US" sz="1200" i="1" dirty="0" smtClean="0"/>
              <a:t>$1 </a:t>
            </a:r>
            <a:r>
              <a:rPr lang="ru-RU" sz="1200" i="1" dirty="0"/>
              <a:t>млн</a:t>
            </a:r>
            <a:r>
              <a:rPr lang="ru-RU" sz="1200" i="1" dirty="0" smtClean="0"/>
              <a:t>. инвестиций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28663" y="2599564"/>
            <a:ext cx="4103914" cy="27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Платформа</a:t>
            </a:r>
          </a:p>
          <a:p>
            <a:r>
              <a:rPr lang="ru-RU" sz="1400" i="1" dirty="0" smtClean="0"/>
              <a:t>- </a:t>
            </a:r>
            <a:r>
              <a:rPr lang="ru-RU" sz="1400" i="1" dirty="0"/>
              <a:t>Оценивает предпринимателя (Идею, кадры, спрос на рынке и другие факторы): менее 5% предпринимателей проходят отбор</a:t>
            </a:r>
          </a:p>
          <a:p>
            <a:r>
              <a:rPr lang="ru-RU" sz="1400" i="1" dirty="0"/>
              <a:t>- Оценивает финансовые возможности инвестора (</a:t>
            </a:r>
            <a:r>
              <a:rPr lang="ru-RU" sz="1400" i="1" dirty="0" err="1"/>
              <a:t>фин.состояние</a:t>
            </a:r>
            <a:r>
              <a:rPr lang="ru-RU" sz="1400" i="1" dirty="0"/>
              <a:t>, годовой доход)</a:t>
            </a:r>
          </a:p>
          <a:p>
            <a:r>
              <a:rPr lang="ru-RU" sz="1400" i="1" dirty="0"/>
              <a:t>- Размещает страницу проекта на сайте</a:t>
            </a:r>
          </a:p>
          <a:p>
            <a:r>
              <a:rPr lang="ru-RU" sz="1400" i="1" dirty="0"/>
              <a:t>- В случае полного сбора средств для проекта, переводит их </a:t>
            </a:r>
            <a:r>
              <a:rPr lang="ru-RU" sz="1400" i="1" dirty="0" smtClean="0"/>
              <a:t>предпринимателю</a:t>
            </a:r>
            <a:endParaRPr lang="ru-RU" sz="14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17220" y="2599564"/>
            <a:ext cx="2351720" cy="1883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Инвесторы</a:t>
            </a:r>
          </a:p>
          <a:p>
            <a:r>
              <a:rPr lang="ru-RU" sz="1200" i="1" dirty="0"/>
              <a:t>- Не обязательно быть аккредитованным инвестором</a:t>
            </a:r>
          </a:p>
          <a:p>
            <a:r>
              <a:rPr lang="ru-RU" sz="1200" i="1" dirty="0"/>
              <a:t>- Не обязательно быть резидентом США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2300" y="1269725"/>
            <a:ext cx="10176640" cy="104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Действуют в США с 20</a:t>
            </a:r>
            <a:r>
              <a:rPr lang="en-US" sz="1600" dirty="0" smtClean="0"/>
              <a:t>09</a:t>
            </a:r>
            <a:r>
              <a:rPr lang="ru-RU" sz="1600" dirty="0" smtClean="0"/>
              <a:t> года (как венчурная компания); </a:t>
            </a:r>
            <a:br>
              <a:rPr lang="ru-RU" sz="1600" dirty="0" smtClean="0"/>
            </a:br>
            <a:r>
              <a:rPr lang="ru-RU" sz="1600" dirty="0" smtClean="0"/>
              <a:t>занимаются </a:t>
            </a:r>
            <a:r>
              <a:rPr lang="ru-RU" sz="1600" dirty="0" err="1" smtClean="0"/>
              <a:t>краудфандингом</a:t>
            </a:r>
            <a:r>
              <a:rPr lang="ru-RU" sz="1600" dirty="0" smtClean="0"/>
              <a:t> с 2011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Привлекли </a:t>
            </a:r>
            <a:r>
              <a:rPr lang="en-US" sz="1600" dirty="0" smtClean="0"/>
              <a:t>$100+ </a:t>
            </a:r>
            <a:r>
              <a:rPr lang="ru-RU" sz="1600" dirty="0" smtClean="0"/>
              <a:t>млн. для 160</a:t>
            </a:r>
            <a:r>
              <a:rPr lang="en-US" sz="1600" dirty="0" smtClean="0"/>
              <a:t>+</a:t>
            </a:r>
            <a:r>
              <a:rPr lang="ru-RU" sz="1600" dirty="0" smtClean="0"/>
              <a:t> компаний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Средний срок привлечения </a:t>
            </a:r>
            <a:r>
              <a:rPr lang="en-US" sz="1600" dirty="0" smtClean="0">
                <a:solidFill>
                  <a:schemeClr val="tx1"/>
                </a:solidFill>
              </a:rPr>
              <a:t>~45</a:t>
            </a:r>
            <a:r>
              <a:rPr lang="ru-RU" sz="1600" dirty="0" smtClean="0">
                <a:solidFill>
                  <a:schemeClr val="tx1"/>
                </a:solidFill>
              </a:rPr>
              <a:t> дней</a:t>
            </a: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1799361" y="2976851"/>
            <a:ext cx="888456" cy="3900970"/>
          </a:xfrm>
          <a:prstGeom prst="bentConnector3">
            <a:avLst>
              <a:gd name="adj1" fmla="val 1257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5400000">
            <a:off x="8068284" y="2971106"/>
            <a:ext cx="888456" cy="3912460"/>
          </a:xfrm>
          <a:prstGeom prst="bentConnector3">
            <a:avLst>
              <a:gd name="adj1" fmla="val 1257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31180" y="4753438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/>
              <a:t>д</a:t>
            </a:r>
            <a:r>
              <a:rPr lang="ru-RU" sz="1600" b="1" dirty="0" smtClean="0"/>
              <a:t>о </a:t>
            </a:r>
            <a:r>
              <a:rPr lang="en-US" sz="1600" b="1" dirty="0" smtClean="0"/>
              <a:t>$</a:t>
            </a:r>
            <a:r>
              <a:rPr lang="ru-RU" sz="1600" b="1" dirty="0" smtClean="0"/>
              <a:t>1</a:t>
            </a:r>
            <a:r>
              <a:rPr lang="en-US" sz="1600" b="1" dirty="0" smtClean="0"/>
              <a:t> </a:t>
            </a:r>
            <a:r>
              <a:rPr lang="ru-RU" sz="1600" b="1" dirty="0" smtClean="0"/>
              <a:t>млн.</a:t>
            </a:r>
            <a:endParaRPr lang="ru-RU" sz="1600" b="1" dirty="0"/>
          </a:p>
          <a:p>
            <a:pPr algn="ctr"/>
            <a:r>
              <a:rPr lang="ru-RU" sz="1200" dirty="0" smtClean="0"/>
              <a:t>привлечения</a:t>
            </a:r>
            <a:endParaRPr lang="ru-RU" sz="1200" dirty="0"/>
          </a:p>
        </p:txBody>
      </p:sp>
      <p:sp>
        <p:nvSpPr>
          <p:cNvPr id="18" name="Овал 17"/>
          <p:cNvSpPr/>
          <p:nvPr/>
        </p:nvSpPr>
        <p:spPr>
          <a:xfrm>
            <a:off x="8962060" y="4753438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$</a:t>
            </a:r>
            <a:r>
              <a:rPr lang="ru-RU" sz="1600" b="1" dirty="0" smtClean="0"/>
              <a:t>100</a:t>
            </a:r>
          </a:p>
          <a:p>
            <a:pPr algn="ctr"/>
            <a:r>
              <a:rPr lang="ru-RU" sz="1200" dirty="0" smtClean="0"/>
              <a:t>Мин. размер инвестиции</a:t>
            </a:r>
            <a:endParaRPr lang="ru-RU" sz="1200" dirty="0"/>
          </a:p>
        </p:txBody>
      </p:sp>
      <p:sp>
        <p:nvSpPr>
          <p:cNvPr id="35" name="Овал 34"/>
          <p:cNvSpPr/>
          <p:nvPr/>
        </p:nvSpPr>
        <p:spPr>
          <a:xfrm>
            <a:off x="1858545" y="4753438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00" dirty="0" smtClean="0"/>
              <a:t>Расходы: </a:t>
            </a:r>
            <a:r>
              <a:rPr lang="en-US" sz="1000" dirty="0" smtClean="0"/>
              <a:t>$5000-6000 </a:t>
            </a:r>
            <a:r>
              <a:rPr lang="ru-RU" sz="1000" dirty="0" smtClean="0"/>
              <a:t>(</a:t>
            </a:r>
            <a:r>
              <a:rPr lang="ru-RU" sz="1000" dirty="0" err="1" smtClean="0"/>
              <a:t>юр.вопросы</a:t>
            </a:r>
            <a:r>
              <a:rPr lang="ru-RU" sz="1000" dirty="0" smtClean="0"/>
              <a:t>)</a:t>
            </a:r>
          </a:p>
          <a:p>
            <a:pPr algn="ctr"/>
            <a:r>
              <a:rPr lang="ru-RU" sz="1000" dirty="0" smtClean="0"/>
              <a:t>+7% комиссия </a:t>
            </a:r>
            <a:endParaRPr lang="ru-RU" sz="1000" dirty="0"/>
          </a:p>
        </p:txBody>
      </p:sp>
      <p:pic>
        <p:nvPicPr>
          <p:cNvPr id="3076" name="Picture 4" descr="Картинки по запросу microventu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0" y="1464225"/>
            <a:ext cx="2018106" cy="6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7539112" y="4768947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00" dirty="0" smtClean="0"/>
              <a:t>Комиссия 2% от инвестиции, но не менее </a:t>
            </a:r>
            <a:r>
              <a:rPr lang="en-US" sz="1000" dirty="0" smtClean="0"/>
              <a:t>$</a:t>
            </a:r>
            <a:r>
              <a:rPr lang="ru-RU" sz="1000" dirty="0" smtClean="0"/>
              <a:t>7</a:t>
            </a:r>
            <a:endParaRPr lang="ru-RU" sz="1000" dirty="0"/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12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Механизмы работы платформ: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Инвестиционный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Equity)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300" y="2599564"/>
            <a:ext cx="2374700" cy="1883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Предприниматели</a:t>
            </a:r>
          </a:p>
          <a:p>
            <a:r>
              <a:rPr lang="ru-RU" sz="1200" i="1" dirty="0" smtClean="0"/>
              <a:t>- Требования к отрасли (Потребительские товары)</a:t>
            </a:r>
          </a:p>
          <a:p>
            <a:r>
              <a:rPr lang="ru-RU" sz="1200" i="1" dirty="0" smtClean="0"/>
              <a:t>- Требования к состоянию компании (</a:t>
            </a:r>
            <a:r>
              <a:rPr lang="en-US" sz="1200" i="1" dirty="0" smtClean="0"/>
              <a:t>$</a:t>
            </a:r>
            <a:r>
              <a:rPr lang="ru-RU" sz="1200" i="1" dirty="0" smtClean="0"/>
              <a:t>2</a:t>
            </a:r>
            <a:r>
              <a:rPr lang="en-US" sz="1200" i="1" dirty="0" smtClean="0"/>
              <a:t>-1</a:t>
            </a:r>
            <a:r>
              <a:rPr lang="ru-RU" sz="1200" i="1" dirty="0" smtClean="0"/>
              <a:t>0</a:t>
            </a:r>
            <a:r>
              <a:rPr lang="en-US" sz="1200" i="1" dirty="0" smtClean="0"/>
              <a:t> </a:t>
            </a:r>
            <a:r>
              <a:rPr lang="ru-RU" sz="1200" i="1" dirty="0" smtClean="0"/>
              <a:t>млн. доходы, потенциал к привлечению </a:t>
            </a:r>
            <a:r>
              <a:rPr lang="en-US" sz="1200" i="1" dirty="0"/>
              <a:t>$</a:t>
            </a:r>
            <a:r>
              <a:rPr lang="en-US" sz="1200" i="1" dirty="0" smtClean="0"/>
              <a:t>1-1</a:t>
            </a:r>
            <a:r>
              <a:rPr lang="ru-RU" sz="1200" i="1" dirty="0" smtClean="0"/>
              <a:t>0</a:t>
            </a:r>
            <a:r>
              <a:rPr lang="en-US" sz="1200" i="1" dirty="0" smtClean="0"/>
              <a:t> </a:t>
            </a:r>
            <a:r>
              <a:rPr lang="ru-RU" sz="1200" i="1" dirty="0"/>
              <a:t>млн</a:t>
            </a:r>
            <a:r>
              <a:rPr lang="ru-RU" sz="1200" i="1" dirty="0" smtClean="0"/>
              <a:t>. инвестиций)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28663" y="2599564"/>
            <a:ext cx="4103914" cy="27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Платформа</a:t>
            </a:r>
          </a:p>
          <a:p>
            <a:r>
              <a:rPr lang="ru-RU" sz="1200" i="1" dirty="0" smtClean="0"/>
              <a:t>- Оценивает предпринимателя (</a:t>
            </a:r>
            <a:r>
              <a:rPr lang="ru-RU" sz="1200" i="1" dirty="0" err="1" smtClean="0"/>
              <a:t>Фин.показатели</a:t>
            </a:r>
            <a:r>
              <a:rPr lang="ru-RU" sz="1200" i="1" dirty="0" smtClean="0"/>
              <a:t>, кадры, рынок и конкуренцию, продукт и брэнд, клиентов, потенциал сделки и выхода из капитала): </a:t>
            </a:r>
            <a:r>
              <a:rPr lang="ru-RU" sz="1200" i="1" dirty="0" smtClean="0">
                <a:solidFill>
                  <a:srgbClr val="C00000"/>
                </a:solidFill>
              </a:rPr>
              <a:t>5% предпринимателей проходят отбор</a:t>
            </a:r>
          </a:p>
          <a:p>
            <a:r>
              <a:rPr lang="ru-RU" sz="1200" i="1" dirty="0" smtClean="0"/>
              <a:t>- Обеспечивает </a:t>
            </a:r>
            <a:r>
              <a:rPr lang="ru-RU" sz="1200" i="1" dirty="0"/>
              <a:t>сопровождение </a:t>
            </a:r>
            <a:r>
              <a:rPr lang="ru-RU" sz="1200" i="1" dirty="0" smtClean="0"/>
              <a:t>компании</a:t>
            </a:r>
          </a:p>
          <a:p>
            <a:pPr marL="269875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Перед привлечением: консалтинговая поддержка</a:t>
            </a:r>
          </a:p>
          <a:p>
            <a:pPr marL="269875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Во время привлечения: управление отношениями с инвесторами</a:t>
            </a:r>
          </a:p>
          <a:p>
            <a:pPr marL="269875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После привлечения: сведение с крупными партнерами (</a:t>
            </a:r>
            <a:r>
              <a:rPr lang="en-US" sz="1200" i="1" dirty="0" smtClean="0"/>
              <a:t>Amazon </a:t>
            </a:r>
            <a:r>
              <a:rPr lang="ru-RU" sz="1200" i="1" dirty="0" smtClean="0"/>
              <a:t>и т.д.), предпринимателями из базы </a:t>
            </a:r>
            <a:r>
              <a:rPr lang="en-US" sz="1200" i="1" dirty="0" err="1" smtClean="0"/>
              <a:t>CircleUp</a:t>
            </a:r>
            <a:r>
              <a:rPr lang="en-US" sz="1200" i="1" dirty="0" smtClean="0"/>
              <a:t> </a:t>
            </a:r>
            <a:r>
              <a:rPr lang="ru-RU" sz="1200" i="1" dirty="0" smtClean="0"/>
              <a:t>по вопросам реализации товаров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17220" y="2599564"/>
            <a:ext cx="2351720" cy="1883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Инвесторы</a:t>
            </a:r>
          </a:p>
          <a:p>
            <a:r>
              <a:rPr lang="ru-RU" sz="1200" i="1" dirty="0" smtClean="0"/>
              <a:t>- Требования </a:t>
            </a:r>
            <a:r>
              <a:rPr lang="ru-RU" sz="1200" i="1" dirty="0"/>
              <a:t>к квалификации (</a:t>
            </a:r>
            <a:r>
              <a:rPr lang="en-US" sz="1200" i="1" dirty="0"/>
              <a:t>&gt;$200 </a:t>
            </a:r>
            <a:r>
              <a:rPr lang="ru-RU" sz="1200" i="1" dirty="0"/>
              <a:t>тыс. годовой </a:t>
            </a:r>
            <a:r>
              <a:rPr lang="ru-RU" sz="1200" i="1" dirty="0" smtClean="0"/>
              <a:t>доход / </a:t>
            </a:r>
            <a:r>
              <a:rPr lang="en-US" sz="1200" i="1" dirty="0"/>
              <a:t>&gt;$</a:t>
            </a:r>
            <a:r>
              <a:rPr lang="ru-RU" sz="1200" i="1" dirty="0"/>
              <a:t>1 млн. </a:t>
            </a:r>
            <a:r>
              <a:rPr lang="ru-RU" sz="1200" i="1" dirty="0" smtClean="0"/>
              <a:t>состояние / представитель компании с активами </a:t>
            </a:r>
            <a:r>
              <a:rPr lang="en-US" sz="1200" i="1" dirty="0" smtClean="0"/>
              <a:t>&gt;$</a:t>
            </a:r>
            <a:r>
              <a:rPr lang="ru-RU" sz="1200" i="1" dirty="0" smtClean="0"/>
              <a:t>5 </a:t>
            </a:r>
            <a:r>
              <a:rPr lang="ru-RU" sz="1200" i="1" dirty="0"/>
              <a:t>млн</a:t>
            </a:r>
            <a:r>
              <a:rPr lang="ru-RU" sz="1200" i="1" dirty="0" smtClean="0"/>
              <a:t>.)</a:t>
            </a:r>
          </a:p>
          <a:p>
            <a:r>
              <a:rPr lang="ru-RU" sz="1200" i="1" dirty="0" smtClean="0"/>
              <a:t>- Преобладают проф. компании –инвесторы (ЮЛ)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2300" y="1269725"/>
            <a:ext cx="10176640" cy="104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Действуют в США с 2011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Работают </a:t>
            </a:r>
            <a:r>
              <a:rPr lang="ru-RU" sz="1600" dirty="0"/>
              <a:t>с 850+ инвесторами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Привлекли </a:t>
            </a:r>
            <a:r>
              <a:rPr lang="en-US" sz="1600" dirty="0" smtClean="0"/>
              <a:t>$390 </a:t>
            </a:r>
            <a:r>
              <a:rPr lang="ru-RU" sz="1600" dirty="0" smtClean="0"/>
              <a:t>млн. для 256 компаний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Средний срок привлечения 79 дней</a:t>
            </a:r>
          </a:p>
        </p:txBody>
      </p:sp>
      <p:pic>
        <p:nvPicPr>
          <p:cNvPr id="2050" name="Picture 2" descr="https://upload.wikimedia.org/wikipedia/en/8/82/CircleUp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0" y="1524681"/>
            <a:ext cx="1958974" cy="5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1799361" y="2976851"/>
            <a:ext cx="888456" cy="3900970"/>
          </a:xfrm>
          <a:prstGeom prst="bentConnector3">
            <a:avLst>
              <a:gd name="adj1" fmla="val 1257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5400000">
            <a:off x="8068284" y="2971106"/>
            <a:ext cx="888456" cy="3912460"/>
          </a:xfrm>
          <a:prstGeom prst="bentConnector3">
            <a:avLst>
              <a:gd name="adj1" fmla="val 1257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31180" y="4753438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/>
              <a:t>$</a:t>
            </a:r>
            <a:r>
              <a:rPr lang="ru-RU" sz="1600" b="1" dirty="0" smtClean="0"/>
              <a:t>1</a:t>
            </a:r>
            <a:r>
              <a:rPr lang="en-US" sz="1600" b="1" dirty="0" smtClean="0"/>
              <a:t> </a:t>
            </a:r>
            <a:r>
              <a:rPr lang="ru-RU" sz="1600" b="1" dirty="0" smtClean="0"/>
              <a:t>млн.</a:t>
            </a:r>
            <a:endParaRPr lang="ru-RU" sz="1600" b="1" dirty="0"/>
          </a:p>
          <a:p>
            <a:pPr algn="ctr"/>
            <a:r>
              <a:rPr lang="ru-RU" sz="1200" dirty="0"/>
              <a:t>Средний размер </a:t>
            </a:r>
            <a:r>
              <a:rPr lang="ru-RU" sz="1200" dirty="0" smtClean="0"/>
              <a:t>привлечения</a:t>
            </a:r>
            <a:endParaRPr lang="ru-RU" sz="1200" dirty="0"/>
          </a:p>
        </p:txBody>
      </p:sp>
      <p:sp>
        <p:nvSpPr>
          <p:cNvPr id="18" name="Овал 17"/>
          <p:cNvSpPr/>
          <p:nvPr/>
        </p:nvSpPr>
        <p:spPr>
          <a:xfrm>
            <a:off x="7763408" y="4753438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/>
              <a:t>$</a:t>
            </a:r>
            <a:r>
              <a:rPr lang="ru-RU" sz="1600" b="1" dirty="0" smtClean="0"/>
              <a:t>100</a:t>
            </a:r>
            <a:r>
              <a:rPr lang="en-US" sz="1600" b="1" dirty="0" smtClean="0"/>
              <a:t> </a:t>
            </a:r>
            <a:r>
              <a:rPr lang="ru-RU" sz="1600" b="1" dirty="0" smtClean="0"/>
              <a:t>тыс.</a:t>
            </a:r>
          </a:p>
          <a:p>
            <a:pPr algn="ctr"/>
            <a:r>
              <a:rPr lang="ru-RU" sz="1200" dirty="0" smtClean="0"/>
              <a:t>Средний размер инвестиции</a:t>
            </a:r>
            <a:endParaRPr lang="ru-RU" sz="1200" dirty="0"/>
          </a:p>
        </p:txBody>
      </p:sp>
      <p:sp>
        <p:nvSpPr>
          <p:cNvPr id="35" name="Овал 34"/>
          <p:cNvSpPr/>
          <p:nvPr/>
        </p:nvSpPr>
        <p:spPr>
          <a:xfrm>
            <a:off x="1858545" y="4753438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00" dirty="0" smtClean="0"/>
              <a:t>Комиссия в зависимости от суммы привлечения, сопоставима с комиссиями </a:t>
            </a:r>
            <a:r>
              <a:rPr lang="ru-RU" sz="1000" dirty="0" err="1" smtClean="0"/>
              <a:t>инвест.банков</a:t>
            </a:r>
            <a:endParaRPr lang="ru-RU" sz="1000" dirty="0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13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ситуация в Казахстане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3619" y="2790583"/>
            <a:ext cx="74742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02932" y="2790583"/>
            <a:ext cx="747428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9685" y="2874996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tartuper.kz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39114" y="2790578"/>
            <a:ext cx="74742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194" y="2874996"/>
            <a:ext cx="535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i6.kz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68427" y="2790578"/>
            <a:ext cx="74742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7734" y="2874990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g</a:t>
            </a:r>
            <a:r>
              <a:rPr lang="en-US" sz="1400" dirty="0" smtClean="0"/>
              <a:t>ostart.kz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96142" y="2302934"/>
            <a:ext cx="747428" cy="5333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35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13040" y="2874990"/>
            <a:ext cx="1015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ainvest.kz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025455" y="2082800"/>
            <a:ext cx="747428" cy="753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44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55797" y="2874984"/>
            <a:ext cx="1184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b</a:t>
            </a:r>
            <a:r>
              <a:rPr lang="en-US" sz="1400" dirty="0" smtClean="0"/>
              <a:t>aribirge.kz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772286" y="2874984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start-time.kz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64668" y="2413814"/>
            <a:ext cx="9653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Не активна</a:t>
            </a:r>
            <a:endParaRPr lang="ru-RU" sz="11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48012" y="2836291"/>
            <a:ext cx="8946321" cy="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768580" y="2405341"/>
            <a:ext cx="9653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Не активна</a:t>
            </a:r>
            <a:endParaRPr lang="ru-RU" sz="11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988530" y="2405341"/>
            <a:ext cx="9653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Не активна</a:t>
            </a:r>
            <a:endParaRPr lang="ru-RU" sz="11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337885" y="2405341"/>
            <a:ext cx="9653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Не активна</a:t>
            </a:r>
            <a:endParaRPr lang="ru-RU" sz="11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865208" y="1812743"/>
            <a:ext cx="1067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88</a:t>
            </a:r>
            <a:r>
              <a:rPr lang="ru-RU" sz="1100" dirty="0" smtClean="0"/>
              <a:t> проектов </a:t>
            </a:r>
            <a:endParaRPr lang="ru-RU" sz="11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514305" y="2041360"/>
            <a:ext cx="1067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/>
              <a:t>35 проектов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30752" y="1127668"/>
            <a:ext cx="324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Казахстанские площадки</a:t>
            </a:r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48012" y="3746805"/>
            <a:ext cx="4238863" cy="22306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b="1" dirty="0"/>
              <a:t>baribirge.kz</a:t>
            </a:r>
            <a:endParaRPr lang="ru-RU" b="1" dirty="0"/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Функционирует </a:t>
            </a:r>
            <a:r>
              <a:rPr lang="ru-RU" sz="1200" i="1" dirty="0"/>
              <a:t>с </a:t>
            </a:r>
            <a:r>
              <a:rPr lang="ru-RU" sz="1200" i="1" dirty="0" smtClean="0"/>
              <a:t>201</a:t>
            </a:r>
            <a:r>
              <a:rPr lang="en-US" sz="1200" i="1" dirty="0"/>
              <a:t>6</a:t>
            </a:r>
            <a:r>
              <a:rPr lang="ru-RU" sz="1200" i="1" dirty="0" smtClean="0"/>
              <a:t> года</a:t>
            </a:r>
            <a:endParaRPr lang="en-US" sz="1200" i="1" dirty="0" smtClean="0"/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Является платформой на основе предложения наград и спонсорства</a:t>
            </a:r>
          </a:p>
          <a:p>
            <a:pPr marL="171450" indent="-171450">
              <a:buFontTx/>
              <a:buChar char="-"/>
            </a:pPr>
            <a:r>
              <a:rPr lang="ru-RU" sz="1200" i="1" dirty="0"/>
              <a:t>На сегодняшний день на платформе зарегистрировано 35 проектов, из которых 10 собрали необходимую </a:t>
            </a:r>
            <a:r>
              <a:rPr lang="ru-RU" sz="1200" i="1" dirty="0" smtClean="0"/>
              <a:t>сумму в размере 7 млн. тенге </a:t>
            </a:r>
            <a:r>
              <a:rPr lang="ru-RU" sz="1200" i="1" dirty="0"/>
              <a:t>(конференция </a:t>
            </a:r>
            <a:r>
              <a:rPr lang="en-US" sz="1200" i="1" dirty="0"/>
              <a:t>TED</a:t>
            </a:r>
            <a:r>
              <a:rPr lang="ru-RU" sz="1200" i="1" dirty="0"/>
              <a:t>, база данных нянь, книга, музыкальный альбом, сайт по заказу продуктов, музыкальный фестиваль  2 социальных проекта)</a:t>
            </a:r>
            <a:endParaRPr lang="en-US" sz="1200" i="1" dirty="0"/>
          </a:p>
          <a:p>
            <a:endParaRPr lang="en-US" sz="1200" i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531723" y="3746805"/>
            <a:ext cx="4238863" cy="22306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b="1" dirty="0"/>
              <a:t>start-time.kz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Функционирует с 201</a:t>
            </a:r>
            <a:r>
              <a:rPr lang="en-US" sz="1200" i="1" dirty="0" smtClean="0"/>
              <a:t>7</a:t>
            </a:r>
            <a:r>
              <a:rPr lang="ru-RU" sz="1200" i="1" dirty="0" smtClean="0"/>
              <a:t> года</a:t>
            </a:r>
          </a:p>
          <a:p>
            <a:pPr marL="171450" indent="-171450">
              <a:buFontTx/>
              <a:buChar char="-"/>
            </a:pPr>
            <a:r>
              <a:rPr lang="ru-RU" sz="1200" i="1" dirty="0"/>
              <a:t>Является платформой на основе предложения наград и </a:t>
            </a:r>
            <a:r>
              <a:rPr lang="ru-RU" sz="1200" i="1" dirty="0" smtClean="0"/>
              <a:t>спонсорства</a:t>
            </a:r>
            <a:endParaRPr lang="en-US" sz="1200" i="1" dirty="0" smtClean="0"/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На сегодняшний день на платформе зарегистрировано 88 проектов, которые привлекли более 25 млн. тенге (платформа перечисляет любую сумму перечисленную на проект)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Успешными являются в основном спонсорские проекты</a:t>
            </a:r>
          </a:p>
          <a:p>
            <a:endParaRPr lang="en-US" sz="1200" i="1" dirty="0" smtClean="0"/>
          </a:p>
          <a:p>
            <a:pPr marL="171450" indent="-171450">
              <a:buFontTx/>
              <a:buChar char="-"/>
            </a:pPr>
            <a:endParaRPr lang="ru-RU" sz="1200" i="1" dirty="0" smtClean="0"/>
          </a:p>
        </p:txBody>
      </p:sp>
      <p:sp>
        <p:nvSpPr>
          <p:cNvPr id="3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14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Возможные модели применения </a:t>
            </a:r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краудфандинга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Фондом «Даму»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15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627" t="4388" r="4370" b="4612"/>
          <a:stretch/>
        </p:blipFill>
        <p:spPr>
          <a:xfrm>
            <a:off x="2679700" y="1206500"/>
            <a:ext cx="5448300" cy="544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200" y="299856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Спонсорство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2972" y="2884269"/>
            <a:ext cx="21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Предпродажи</a:t>
            </a:r>
            <a:r>
              <a:rPr lang="ru-RU" sz="2000" b="1" dirty="0" smtClean="0">
                <a:solidFill>
                  <a:schemeClr val="bg1"/>
                </a:solidFill>
              </a:rPr>
              <a:t>/ </a:t>
            </a:r>
            <a:r>
              <a:rPr lang="ru-RU" sz="2000" b="1" dirty="0" err="1" smtClean="0">
                <a:solidFill>
                  <a:schemeClr val="bg1"/>
                </a:solidFill>
              </a:rPr>
              <a:t>предзаказ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1500" y="4850824"/>
            <a:ext cx="454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Долговой (</a:t>
            </a:r>
            <a:r>
              <a:rPr lang="en-US" sz="2000" b="1" dirty="0" smtClean="0">
                <a:solidFill>
                  <a:schemeClr val="bg1"/>
                </a:solidFill>
              </a:rPr>
              <a:t>Peer-to-peer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ru-RU" sz="1600" i="1" dirty="0" smtClean="0">
                <a:solidFill>
                  <a:schemeClr val="bg1"/>
                </a:solidFill>
              </a:rPr>
              <a:t>На перспективу: Фонд размещает средства на действующей платформе (по опыту Великобритании)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" y="1676400"/>
            <a:ext cx="2603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Для поддержки предпринимателей-инвалидов</a:t>
            </a:r>
          </a:p>
          <a:p>
            <a:pPr algn="ctr"/>
            <a:r>
              <a:rPr lang="ru-RU" sz="1200" i="1" dirty="0" smtClean="0"/>
              <a:t>(на каждый 1 тенге, привлеченный через платформу, Фонд выделяет </a:t>
            </a:r>
            <a:br>
              <a:rPr lang="ru-RU" sz="1200" i="1" dirty="0" smtClean="0"/>
            </a:br>
            <a:r>
              <a:rPr lang="ru-RU" sz="1200" i="1" dirty="0" smtClean="0"/>
              <a:t>1 тенге из бюджета на спонсорскую поддержку)</a:t>
            </a:r>
            <a:endParaRPr lang="ru-RU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72972" y="1644353"/>
            <a:ext cx="26035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Для поддержки </a:t>
            </a:r>
            <a:br>
              <a:rPr lang="ru-RU" sz="1600" b="1" dirty="0" smtClean="0"/>
            </a:br>
            <a:r>
              <a:rPr lang="ru-RU" sz="1600" b="1" dirty="0" smtClean="0"/>
              <a:t>старт-</a:t>
            </a:r>
            <a:r>
              <a:rPr lang="ru-RU" sz="1600" b="1" dirty="0" err="1" smtClean="0"/>
              <a:t>апов</a:t>
            </a:r>
            <a:endParaRPr lang="ru-RU" sz="1600" b="1" dirty="0" smtClean="0"/>
          </a:p>
          <a:p>
            <a:pPr algn="ctr"/>
            <a:r>
              <a:rPr lang="ru-RU" sz="1200" i="1" dirty="0" smtClean="0"/>
              <a:t>(Частная платформа функционирует под «эгидой» Фонда: Фонд помогает в экспертизе проектов, таким образом, вкладчики получают уверенность в надежности платформы)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9580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150886" y="235606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БЛАГОДАРИМ ЗА ВНИМАНИЕ!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150886" y="3465781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Информационно-аналитический департамент: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/>
              <a:t>Ермек Абдибеков – Директор (</a:t>
            </a:r>
            <a:r>
              <a:rPr lang="ru-RU" dirty="0" err="1" smtClean="0"/>
              <a:t>вн</a:t>
            </a:r>
            <a:r>
              <a:rPr lang="ru-RU" dirty="0" smtClean="0"/>
              <a:t>. 1031)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/>
              <a:t>Ануар Оспанов – </a:t>
            </a:r>
            <a:r>
              <a:rPr lang="ru-RU" dirty="0" err="1" smtClean="0"/>
              <a:t>Гл.менеджер</a:t>
            </a:r>
            <a:r>
              <a:rPr lang="ru-RU" dirty="0" smtClean="0"/>
              <a:t> (</a:t>
            </a:r>
            <a:r>
              <a:rPr lang="ru-RU" dirty="0" err="1" smtClean="0"/>
              <a:t>вн</a:t>
            </a:r>
            <a:r>
              <a:rPr lang="ru-RU" dirty="0" smtClean="0"/>
              <a:t>. 1035)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16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Содержание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000" y="1406571"/>
            <a:ext cx="9798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1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Почему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стоит внимания?: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мировые масштабы</a:t>
            </a:r>
          </a:p>
          <a:p>
            <a:pPr marL="457200" indent="-457200">
              <a:spcAft>
                <a:spcPts val="600"/>
              </a:spcAft>
              <a:buClr>
                <a:schemeClr val="accent1"/>
              </a:buClr>
              <a:buSzPct val="125000"/>
              <a:buFont typeface="+mj-lt"/>
              <a:buAutoNum type="arabicPeriod"/>
            </a:pP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основные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понятия</a:t>
            </a:r>
          </a:p>
          <a:p>
            <a:pPr marL="457200" indent="-457200">
              <a:spcAft>
                <a:spcPts val="600"/>
              </a:spcAft>
              <a:buClr>
                <a:schemeClr val="accent1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Типы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краудфандинговых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платформ</a:t>
            </a:r>
          </a:p>
          <a:p>
            <a:pPr marL="457200" indent="-457200">
              <a:spcAft>
                <a:spcPts val="600"/>
              </a:spcAft>
              <a:buClr>
                <a:schemeClr val="accent1"/>
              </a:buClr>
              <a:buSzPct val="125000"/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Механизмы работы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платформ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5963" indent="-2682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Пожертвования,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благотворительность</a:t>
            </a:r>
          </a:p>
          <a:p>
            <a:pPr marL="715963" indent="-2682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награду,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спонсорство</a:t>
            </a:r>
          </a:p>
          <a:p>
            <a:pPr marL="715963" indent="-2682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Предпродажи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предзаказ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5963" indent="-2682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Долговой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Peer-to-peer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715963" indent="-2682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Инвестиционный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Equity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Clr>
                <a:schemeClr val="accent1"/>
              </a:buClr>
              <a:buSzPct val="125000"/>
              <a:buFont typeface="+mj-lt"/>
              <a:buAutoNum type="arabicPeriod" startAt="5"/>
            </a:pP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ситуация в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Казахстане</a:t>
            </a:r>
          </a:p>
          <a:p>
            <a:pPr marL="457200" indent="-457200">
              <a:spcAft>
                <a:spcPts val="600"/>
              </a:spcAft>
              <a:buClr>
                <a:schemeClr val="accent1"/>
              </a:buClr>
              <a:buSzPct val="125000"/>
              <a:buFont typeface="+mj-lt"/>
              <a:buAutoNum type="arabicPeriod" startAt="5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Возможные модели применения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краудфандинга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Фондом «Даму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fld id="{92118A34-E63D-4F5A-9591-B69D821C3137}" type="slidenum">
              <a:rPr lang="ru-RU" sz="2000" b="1" smtClean="0">
                <a:solidFill>
                  <a:schemeClr val="bg1"/>
                </a:solidFill>
              </a:rPr>
              <a:t>2</a:t>
            </a:fld>
            <a:endParaRPr lang="ru-RU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Почему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стоит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внимания?: 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мировые масштабы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36489"/>
              </p:ext>
            </p:extLst>
          </p:nvPr>
        </p:nvGraphicFramePr>
        <p:xfrm>
          <a:off x="438402" y="1661085"/>
          <a:ext cx="46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28404"/>
              </p:ext>
            </p:extLst>
          </p:nvPr>
        </p:nvGraphicFramePr>
        <p:xfrm>
          <a:off x="5652000" y="4289085"/>
          <a:ext cx="46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022590"/>
              </p:ext>
            </p:extLst>
          </p:nvPr>
        </p:nvGraphicFramePr>
        <p:xfrm>
          <a:off x="438402" y="4289085"/>
          <a:ext cx="46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3331"/>
              </p:ext>
            </p:extLst>
          </p:nvPr>
        </p:nvGraphicFramePr>
        <p:xfrm>
          <a:off x="5652000" y="1661085"/>
          <a:ext cx="46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2000" y="6356876"/>
            <a:ext cx="5486401" cy="27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Источник: </a:t>
            </a:r>
            <a:r>
              <a:rPr lang="ru-RU" sz="1200" i="1" dirty="0">
                <a:hlinkClick r:id="rId7"/>
              </a:rPr>
              <a:t>http://crowdexpert.com/crowdfunding-industry-statistics</a:t>
            </a:r>
            <a:r>
              <a:rPr lang="ru-RU" sz="1200" i="1" dirty="0" smtClean="0">
                <a:hlinkClick r:id="rId7"/>
              </a:rPr>
              <a:t>/</a:t>
            </a:r>
            <a:endParaRPr lang="ru-RU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68356" y="1172818"/>
            <a:ext cx="48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Привлечения средств через </a:t>
            </a:r>
            <a:r>
              <a:rPr lang="ru-RU" sz="1400" b="1" dirty="0" err="1" smtClean="0"/>
              <a:t>краудфандинг</a:t>
            </a:r>
            <a:r>
              <a:rPr lang="ru-RU" sz="1400" b="1" dirty="0" smtClean="0"/>
              <a:t>,</a:t>
            </a:r>
          </a:p>
          <a:p>
            <a:pPr algn="ctr"/>
            <a:r>
              <a:rPr lang="ru-RU" sz="1400" b="1" dirty="0" smtClean="0"/>
              <a:t>млрд.</a:t>
            </a:r>
            <a:r>
              <a:rPr lang="en-US" sz="1400" b="1" dirty="0" smtClean="0"/>
              <a:t>$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8356" y="3823913"/>
            <a:ext cx="48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Привлечения средств через </a:t>
            </a:r>
            <a:r>
              <a:rPr lang="ru-RU" sz="1400" b="1" dirty="0" err="1" smtClean="0"/>
              <a:t>краудфандинг</a:t>
            </a:r>
            <a:endParaRPr lang="ru-RU" sz="1400" b="1" dirty="0"/>
          </a:p>
          <a:p>
            <a:pPr algn="ctr"/>
            <a:r>
              <a:rPr lang="ru-RU" sz="1400" b="1" dirty="0" smtClean="0"/>
              <a:t>в 2015 году по источникам, млрд</a:t>
            </a:r>
            <a:r>
              <a:rPr lang="ru-RU" sz="1400" b="1" dirty="0"/>
              <a:t>.</a:t>
            </a:r>
            <a:r>
              <a:rPr lang="en-US" sz="1400" b="1" dirty="0" smtClean="0"/>
              <a:t>$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5457" y="1172818"/>
            <a:ext cx="522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Привлечения средств через </a:t>
            </a:r>
            <a:r>
              <a:rPr lang="ru-RU" sz="1400" b="1" dirty="0" err="1" smtClean="0"/>
              <a:t>краудфандинг</a:t>
            </a:r>
            <a:r>
              <a:rPr lang="ru-RU" sz="1400" b="1" dirty="0" smtClean="0"/>
              <a:t> в 2015 году </a:t>
            </a:r>
          </a:p>
          <a:p>
            <a:pPr algn="ctr"/>
            <a:r>
              <a:rPr lang="ru-RU" sz="1400" b="1" dirty="0" smtClean="0"/>
              <a:t>по континентам</a:t>
            </a:r>
            <a:r>
              <a:rPr lang="ru-RU" sz="1400" b="1" dirty="0"/>
              <a:t>, млрд.</a:t>
            </a:r>
            <a:r>
              <a:rPr lang="en-US" sz="1400" b="1" dirty="0" smtClean="0"/>
              <a:t>$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19449" y="3823913"/>
            <a:ext cx="48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Привлечения средств через </a:t>
            </a:r>
            <a:r>
              <a:rPr lang="ru-RU" sz="1400" b="1" dirty="0" err="1" smtClean="0"/>
              <a:t>краудфандинг</a:t>
            </a:r>
            <a:endParaRPr lang="ru-RU" sz="1400" b="1" dirty="0"/>
          </a:p>
          <a:p>
            <a:pPr algn="ctr"/>
            <a:r>
              <a:rPr lang="ru-RU" sz="1400" b="1" dirty="0" smtClean="0"/>
              <a:t>в 2015 году по источникам, млрд</a:t>
            </a:r>
            <a:r>
              <a:rPr lang="ru-RU" sz="1400" b="1" dirty="0"/>
              <a:t>.</a:t>
            </a:r>
            <a:r>
              <a:rPr lang="en-US" sz="1400" b="1" dirty="0" smtClean="0"/>
              <a:t>$</a:t>
            </a:r>
            <a:endParaRPr lang="ru-RU" sz="1400" b="1" dirty="0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основные понятия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538" y="3898890"/>
            <a:ext cx="4896095" cy="24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b="1" dirty="0" smtClean="0"/>
              <a:t>Участники</a:t>
            </a:r>
          </a:p>
          <a:p>
            <a:pPr marL="171450" indent="-171450">
              <a:buFontTx/>
              <a:buChar char="-"/>
            </a:pPr>
            <a:r>
              <a:rPr lang="ru-RU" sz="1000" b="1" i="1" dirty="0" smtClean="0"/>
              <a:t>Авторы проектов – </a:t>
            </a:r>
            <a:r>
              <a:rPr lang="ru-RU" sz="1000" i="1" dirty="0" smtClean="0"/>
              <a:t>люди реализующие креативные или спонсорские проекты для привлечения инвестиций, в качестве награды могут предложить упоминание вашего имени в титрах проекта, памятные подарки, произведенную продукцию</a:t>
            </a:r>
            <a:endParaRPr lang="ru-RU" sz="1000" b="1" i="1" dirty="0" smtClean="0"/>
          </a:p>
          <a:p>
            <a:pPr marL="171450" indent="-171450">
              <a:buFontTx/>
              <a:buChar char="-"/>
            </a:pPr>
            <a:r>
              <a:rPr lang="ru-RU" sz="1000" b="1" i="1" dirty="0" smtClean="0"/>
              <a:t>Предприниматели – </a:t>
            </a:r>
            <a:r>
              <a:rPr lang="ru-RU" sz="1000" i="1" dirty="0" smtClean="0"/>
              <a:t>люди/компании реализующие проект для получения коммерческой выгоды, в качестве награды могут предложить проценты, акции компании, произведенную продукцию</a:t>
            </a:r>
            <a:endParaRPr lang="ru-RU" sz="1000" b="1" i="1" dirty="0" smtClean="0"/>
          </a:p>
          <a:p>
            <a:pPr marL="171450" indent="-171450">
              <a:buFontTx/>
              <a:buChar char="-"/>
            </a:pPr>
            <a:r>
              <a:rPr lang="ru-RU" sz="1000" b="1" i="1" dirty="0" smtClean="0"/>
              <a:t>Инвесторы – </a:t>
            </a:r>
            <a:r>
              <a:rPr lang="ru-RU" sz="1000" i="1" dirty="0" smtClean="0"/>
              <a:t>люди вкладывающие средства для получения денежной выгоды</a:t>
            </a:r>
            <a:endParaRPr lang="ru-RU" sz="1000" b="1" i="1" dirty="0" smtClean="0"/>
          </a:p>
          <a:p>
            <a:pPr marL="171450" indent="-171450">
              <a:buFontTx/>
              <a:buChar char="-"/>
            </a:pPr>
            <a:r>
              <a:rPr lang="ru-RU" sz="1000" b="1" i="1" dirty="0" smtClean="0"/>
              <a:t>Вкладчики – </a:t>
            </a:r>
            <a:r>
              <a:rPr lang="ru-RU" sz="1000" i="1" dirty="0" smtClean="0"/>
              <a:t>люди вкладывающие средства для получения награды</a:t>
            </a:r>
          </a:p>
          <a:p>
            <a:pPr marL="171450" indent="-171450">
              <a:buFontTx/>
              <a:buChar char="-"/>
            </a:pPr>
            <a:r>
              <a:rPr lang="ru-RU" sz="1000" b="1" i="1" dirty="0" smtClean="0"/>
              <a:t>Спонсоры –</a:t>
            </a:r>
            <a:r>
              <a:rPr lang="ru-RU" sz="1000" i="1" dirty="0" smtClean="0"/>
              <a:t> люди вкладывающие средства на безвозмездной основе, для поддержки проекта</a:t>
            </a:r>
          </a:p>
          <a:p>
            <a:pPr marL="171450" indent="-171450">
              <a:buFontTx/>
              <a:buChar char="-"/>
            </a:pPr>
            <a:r>
              <a:rPr lang="ru-RU" sz="1000" b="1" i="1" dirty="0" err="1" smtClean="0"/>
              <a:t>Краудфандинговые</a:t>
            </a:r>
            <a:r>
              <a:rPr lang="ru-RU" sz="1000" b="1" i="1" dirty="0" smtClean="0"/>
              <a:t> площадки – </a:t>
            </a:r>
            <a:r>
              <a:rPr lang="ru-RU" sz="1000" i="1" dirty="0" smtClean="0"/>
              <a:t>площадки</a:t>
            </a:r>
            <a:r>
              <a:rPr lang="ru-RU" sz="1000" b="1" i="1" dirty="0" smtClean="0"/>
              <a:t> </a:t>
            </a:r>
            <a:r>
              <a:rPr lang="ru-RU" sz="1000" i="1" dirty="0" smtClean="0"/>
              <a:t>помогающие участникам </a:t>
            </a:r>
            <a:r>
              <a:rPr lang="ru-RU" sz="1000" i="1" dirty="0" err="1" smtClean="0"/>
              <a:t>краудфандингового</a:t>
            </a:r>
            <a:r>
              <a:rPr lang="ru-RU" sz="1000" i="1" dirty="0" smtClean="0"/>
              <a:t> рынка взаимодействовать с друг другом</a:t>
            </a:r>
            <a:endParaRPr lang="ru-RU" sz="1000" b="1" i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318439" y="3231543"/>
            <a:ext cx="2016224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Crowd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Толпа</a:t>
            </a:r>
            <a:r>
              <a:rPr lang="ru-RU" sz="1050" b="1" dirty="0">
                <a:solidFill>
                  <a:schemeClr val="bg1"/>
                </a:solidFill>
              </a:rPr>
              <a:t>, </a:t>
            </a:r>
            <a:r>
              <a:rPr lang="ru-RU" sz="1050" b="1" dirty="0" smtClean="0">
                <a:solidFill>
                  <a:schemeClr val="bg1"/>
                </a:solidFill>
              </a:rPr>
              <a:t>масса</a:t>
            </a:r>
            <a:endParaRPr lang="ru-RU" sz="800" i="1" dirty="0">
              <a:solidFill>
                <a:schemeClr val="bg1"/>
              </a:solidFill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3622695" y="3231544"/>
            <a:ext cx="504056" cy="504000"/>
          </a:xfrm>
          <a:prstGeom prst="mathPlus">
            <a:avLst>
              <a:gd name="adj1" fmla="val 102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14783" y="3231543"/>
            <a:ext cx="2016224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Funding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Финансирование</a:t>
            </a:r>
            <a:endParaRPr lang="ru-RU" sz="800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67111" y="3231543"/>
            <a:ext cx="2016224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 dirty="0" err="1" smtClean="0">
                <a:solidFill>
                  <a:schemeClr val="bg1"/>
                </a:solidFill>
              </a:rPr>
              <a:t>Crowdfunding</a:t>
            </a:r>
            <a:endParaRPr lang="en-US" sz="105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Финансирование </a:t>
            </a:r>
            <a:r>
              <a:rPr lang="ru-RU" sz="1050" b="1" dirty="0">
                <a:solidFill>
                  <a:schemeClr val="bg1"/>
                </a:solidFill>
              </a:rPr>
              <a:t>большим количеством </a:t>
            </a:r>
            <a:r>
              <a:rPr lang="ru-RU" sz="1050" b="1" dirty="0" smtClean="0">
                <a:solidFill>
                  <a:schemeClr val="bg1"/>
                </a:solidFill>
              </a:rPr>
              <a:t>людей</a:t>
            </a:r>
            <a:endParaRPr lang="ru-RU" sz="800" i="1" dirty="0">
              <a:solidFill>
                <a:schemeClr val="bg1"/>
              </a:solidFill>
            </a:endParaRPr>
          </a:p>
        </p:txBody>
      </p:sp>
      <p:sp>
        <p:nvSpPr>
          <p:cNvPr id="17" name="Равно 16"/>
          <p:cNvSpPr/>
          <p:nvPr/>
        </p:nvSpPr>
        <p:spPr>
          <a:xfrm>
            <a:off x="6647031" y="3312532"/>
            <a:ext cx="576064" cy="342024"/>
          </a:xfrm>
          <a:prstGeom prst="mathEqual">
            <a:avLst>
              <a:gd name="adj1" fmla="val 13077"/>
              <a:gd name="adj2" fmla="val 173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crowd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73" y="1880129"/>
            <a:ext cx="1631955" cy="125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Картинки по запросу fundi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Картинки по запросу fundin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17" y="1741233"/>
            <a:ext cx="1490309" cy="14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артинки по запросу crowd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21" y="1706959"/>
            <a:ext cx="981309" cy="7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899" y="2486387"/>
            <a:ext cx="745154" cy="7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534114" y="3898890"/>
            <a:ext cx="4896095" cy="24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b="1" dirty="0" smtClean="0"/>
              <a:t>История</a:t>
            </a:r>
          </a:p>
          <a:p>
            <a:pPr marL="171450" indent="-171450">
              <a:buFontTx/>
              <a:buChar char="-"/>
            </a:pPr>
            <a:r>
              <a:rPr lang="ru-RU" sz="1000" b="1" i="1" dirty="0" smtClean="0"/>
              <a:t>В </a:t>
            </a:r>
            <a:r>
              <a:rPr lang="ru-RU" sz="1000" b="1" i="1" dirty="0"/>
              <a:t>начале 2000-х </a:t>
            </a:r>
            <a:r>
              <a:rPr lang="ru-RU" sz="1000" i="1" dirty="0"/>
              <a:t>годов быстрыми темпами начало развиваться кредитование </a:t>
            </a:r>
            <a:r>
              <a:rPr lang="ru-RU" sz="1000" i="1" dirty="0" smtClean="0"/>
              <a:t>P2P. </a:t>
            </a:r>
            <a:r>
              <a:rPr lang="ru-RU" sz="1000" i="1" dirty="0"/>
              <a:t>Кредитование </a:t>
            </a:r>
            <a:r>
              <a:rPr lang="ru-RU" sz="1000" i="1" dirty="0" smtClean="0"/>
              <a:t>происходило </a:t>
            </a:r>
            <a:r>
              <a:rPr lang="ru-RU" sz="1000" i="1" dirty="0"/>
              <a:t>на специальных сайтах, которые позволяют физическим лицам получать средства от других физических лиц без традиционных посредников в виде банков и кредитных </a:t>
            </a:r>
            <a:r>
              <a:rPr lang="ru-RU" sz="1000" i="1" dirty="0" smtClean="0"/>
              <a:t>организаций</a:t>
            </a:r>
          </a:p>
          <a:p>
            <a:pPr marL="171450" indent="-171450">
              <a:buFontTx/>
              <a:buChar char="-"/>
            </a:pPr>
            <a:r>
              <a:rPr lang="ru-RU" sz="1000" b="1" i="1" dirty="0" smtClean="0"/>
              <a:t>Первая в мире компания </a:t>
            </a:r>
            <a:r>
              <a:rPr lang="ru-RU" sz="1000" i="1" dirty="0" smtClean="0"/>
              <a:t>внедрившая </a:t>
            </a:r>
            <a:r>
              <a:rPr lang="ru-RU" sz="1000" i="1" dirty="0"/>
              <a:t>новую модель финансирования, считается </a:t>
            </a:r>
            <a:r>
              <a:rPr lang="ru-RU" sz="1000" i="1" dirty="0" smtClean="0"/>
              <a:t>Kiva.org</a:t>
            </a:r>
            <a:r>
              <a:rPr lang="ru-RU" sz="1000" i="1" dirty="0"/>
              <a:t>, которая </a:t>
            </a:r>
            <a:r>
              <a:rPr lang="ru-RU" sz="1000" i="1" dirty="0" smtClean="0"/>
              <a:t>начала </a:t>
            </a:r>
            <a:r>
              <a:rPr lang="ru-RU" sz="1000" i="1" dirty="0"/>
              <a:t>использовать Интернет для установления контактов между малыми предпринимателями из стран «третьего мира» и </a:t>
            </a:r>
            <a:r>
              <a:rPr lang="ru-RU" sz="1000" i="1" dirty="0" smtClean="0"/>
              <a:t>спонсорами</a:t>
            </a:r>
          </a:p>
          <a:p>
            <a:pPr marL="171450" indent="-171450">
              <a:buFontTx/>
              <a:buChar char="-"/>
            </a:pPr>
            <a:r>
              <a:rPr lang="ru-RU" sz="1000" b="1" i="1" dirty="0" smtClean="0"/>
              <a:t>В </a:t>
            </a:r>
            <a:r>
              <a:rPr lang="ru-RU" sz="1000" b="1" i="1" dirty="0"/>
              <a:t>2008-2009 гг. </a:t>
            </a:r>
            <a:r>
              <a:rPr lang="ru-RU" sz="1000" i="1" dirty="0"/>
              <a:t>возникли первые </a:t>
            </a:r>
            <a:r>
              <a:rPr lang="ru-RU" sz="1000" i="1" dirty="0" err="1"/>
              <a:t>краудфандинговые</a:t>
            </a:r>
            <a:r>
              <a:rPr lang="ru-RU" sz="1000" i="1" dirty="0"/>
              <a:t> площадки – </a:t>
            </a:r>
            <a:r>
              <a:rPr lang="ru-RU" sz="1000" i="1" dirty="0" smtClean="0"/>
              <a:t/>
            </a:r>
            <a:br>
              <a:rPr lang="ru-RU" sz="1000" i="1" dirty="0" smtClean="0"/>
            </a:br>
            <a:r>
              <a:rPr lang="ru-RU" sz="1000" i="1" dirty="0" err="1" smtClean="0"/>
              <a:t>Indie</a:t>
            </a:r>
            <a:r>
              <a:rPr lang="ru-RU" sz="1000" i="1" dirty="0" smtClean="0"/>
              <a:t> </a:t>
            </a:r>
            <a:r>
              <a:rPr lang="ru-RU" sz="1000" i="1" dirty="0" err="1"/>
              <a:t>GoGo</a:t>
            </a:r>
            <a:r>
              <a:rPr lang="ru-RU" sz="1000" i="1" dirty="0"/>
              <a:t> и </a:t>
            </a:r>
            <a:r>
              <a:rPr lang="ru-RU" sz="1000" i="1" dirty="0" err="1" smtClean="0"/>
              <a:t>Kickstarter</a:t>
            </a:r>
            <a:endParaRPr lang="ru-RU" sz="1000" i="1" dirty="0" smtClean="0"/>
          </a:p>
          <a:p>
            <a:pPr marL="171450" indent="-171450">
              <a:buFontTx/>
              <a:buChar char="-"/>
            </a:pPr>
            <a:r>
              <a:rPr lang="ru-RU" sz="1000" b="1" i="1" dirty="0" smtClean="0"/>
              <a:t>Законодательно, </a:t>
            </a:r>
            <a:r>
              <a:rPr lang="ru-RU" sz="1000" i="1" dirty="0" err="1" smtClean="0"/>
              <a:t>краудфандинг</a:t>
            </a:r>
            <a:r>
              <a:rPr lang="ru-RU" sz="1000" i="1" dirty="0" smtClean="0"/>
              <a:t> впервые начал регулироваться во Франции, в 2014 году</a:t>
            </a:r>
            <a:endParaRPr lang="ru-RU" sz="1000" b="1" i="1" dirty="0" smtClean="0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4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975" y="1115456"/>
            <a:ext cx="10259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2C2C2C"/>
                </a:solidFill>
                <a:latin typeface="+mj-lt"/>
              </a:rPr>
              <a:t>Краудфандинг</a:t>
            </a:r>
            <a:r>
              <a:rPr lang="ru-RU" sz="1400" dirty="0" smtClean="0">
                <a:solidFill>
                  <a:srgbClr val="2C2C2C"/>
                </a:solidFill>
                <a:latin typeface="+mj-lt"/>
              </a:rPr>
              <a:t> – коллективное </a:t>
            </a:r>
            <a:r>
              <a:rPr lang="ru-RU" sz="1400" dirty="0">
                <a:solidFill>
                  <a:srgbClr val="2C2C2C"/>
                </a:solidFill>
                <a:latin typeface="+mj-lt"/>
              </a:rPr>
              <a:t>сотрудничество </a:t>
            </a:r>
            <a:r>
              <a:rPr lang="ru-RU" sz="1400" dirty="0" smtClean="0">
                <a:solidFill>
                  <a:srgbClr val="2C2C2C"/>
                </a:solidFill>
                <a:latin typeface="+mj-lt"/>
              </a:rPr>
              <a:t>людей, </a:t>
            </a:r>
            <a:r>
              <a:rPr lang="ru-RU" sz="1400" dirty="0">
                <a:solidFill>
                  <a:srgbClr val="2C2C2C"/>
                </a:solidFill>
                <a:latin typeface="+mj-lt"/>
              </a:rPr>
              <a:t>которые добровольно объединяют свои деньги или другие ресурсы вместе, как правило через Интернет, чтобы поддержать усилия других людей или </a:t>
            </a:r>
            <a:r>
              <a:rPr lang="ru-RU" sz="1400" dirty="0" smtClean="0">
                <a:solidFill>
                  <a:srgbClr val="2C2C2C"/>
                </a:solidFill>
                <a:latin typeface="+mj-lt"/>
              </a:rPr>
              <a:t>организаций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7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Типы </a:t>
            </a:r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краудфандинговых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платформ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259" y="1276350"/>
            <a:ext cx="10097616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Краудфандинговые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платформы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2258" y="2190876"/>
            <a:ext cx="4680000" cy="723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200" b="1" dirty="0" smtClean="0"/>
              <a:t>«Все-или-ничего»</a:t>
            </a:r>
            <a:r>
              <a:rPr lang="en-US" sz="1200" b="1" dirty="0" smtClean="0"/>
              <a:t> (All-or-nothing)</a:t>
            </a:r>
          </a:p>
          <a:p>
            <a:pPr algn="ctr"/>
            <a:r>
              <a:rPr lang="ru-RU" sz="1000" i="1" dirty="0" smtClean="0"/>
              <a:t>Инициатор проекта заявляет необходимую (целевую) сумму для сбора и получает ее только если вся сумма собрана в установленный срок</a:t>
            </a:r>
            <a:endParaRPr lang="ru-RU" sz="10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49875" y="2189317"/>
            <a:ext cx="4680000" cy="723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200" b="1" dirty="0" smtClean="0"/>
              <a:t>«Все, что есть»</a:t>
            </a:r>
            <a:r>
              <a:rPr lang="en-US" sz="1200" b="1" dirty="0" smtClean="0"/>
              <a:t> (Keep-it-all)</a:t>
            </a:r>
            <a:endParaRPr lang="ru-RU" sz="1200" b="1" dirty="0" smtClean="0"/>
          </a:p>
          <a:p>
            <a:pPr algn="ctr"/>
            <a:r>
              <a:rPr lang="ru-RU" sz="1000" i="1" dirty="0"/>
              <a:t>Инициатор проекта </a:t>
            </a:r>
            <a:r>
              <a:rPr lang="ru-RU" sz="1000" i="1" dirty="0" smtClean="0"/>
              <a:t>получает все поступления, даже если необходимая (целевая) сумма не собрана</a:t>
            </a:r>
            <a:endParaRPr lang="ru-RU" sz="1000" i="1" dirty="0"/>
          </a:p>
        </p:txBody>
      </p:sp>
      <p:cxnSp>
        <p:nvCxnSpPr>
          <p:cNvPr id="12" name="Прямая со стрелкой 11"/>
          <p:cNvCxnSpPr>
            <a:endCxn id="10" idx="0"/>
          </p:cNvCxnSpPr>
          <p:nvPr/>
        </p:nvCxnSpPr>
        <p:spPr>
          <a:xfrm>
            <a:off x="2671763" y="1990725"/>
            <a:ext cx="495" cy="20015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1" idx="0"/>
          </p:cNvCxnSpPr>
          <p:nvPr/>
        </p:nvCxnSpPr>
        <p:spPr>
          <a:xfrm>
            <a:off x="8089106" y="1990725"/>
            <a:ext cx="769" cy="19859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32257" y="3296427"/>
            <a:ext cx="1872000" cy="25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Пожертвования, благотвори</a:t>
            </a:r>
            <a:r>
              <a:rPr lang="en-US" sz="1600" b="1" dirty="0" smtClean="0">
                <a:solidFill>
                  <a:schemeClr val="tx1"/>
                </a:solidFill>
              </a:rPr>
              <a:t>-</a:t>
            </a:r>
            <a:r>
              <a:rPr lang="ru-RU" sz="1600" b="1" dirty="0" err="1" smtClean="0">
                <a:solidFill>
                  <a:schemeClr val="tx1"/>
                </a:solidFill>
              </a:rPr>
              <a:t>тельность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На благотворительные и некоммерческие проекты</a:t>
            </a:r>
            <a:r>
              <a:rPr lang="en-US" sz="1200" i="1" dirty="0" smtClean="0">
                <a:solidFill>
                  <a:schemeClr val="tx1"/>
                </a:solidFill>
              </a:rPr>
              <a:t> – </a:t>
            </a:r>
            <a:r>
              <a:rPr lang="ru-RU" sz="1200" i="1" dirty="0" smtClean="0">
                <a:solidFill>
                  <a:schemeClr val="tx1"/>
                </a:solidFill>
              </a:rPr>
              <a:t>без какого-либо вознаграждения</a:t>
            </a:r>
          </a:p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(Примеры: </a:t>
            </a:r>
            <a:r>
              <a:rPr lang="en-US" sz="1200" i="1" dirty="0" err="1" smtClean="0">
                <a:solidFill>
                  <a:schemeClr val="tx1"/>
                </a:solidFill>
              </a:rPr>
              <a:t>GoFundMe</a:t>
            </a:r>
            <a:r>
              <a:rPr lang="en-US" sz="1200" i="1" dirty="0" smtClean="0">
                <a:solidFill>
                  <a:schemeClr val="tx1"/>
                </a:solidFill>
              </a:rPr>
              <a:t>, </a:t>
            </a:r>
            <a:r>
              <a:rPr lang="en-US" sz="1200" i="1" dirty="0" err="1" smtClean="0">
                <a:solidFill>
                  <a:schemeClr val="tx1"/>
                </a:solidFill>
              </a:rPr>
              <a:t>YouCaring</a:t>
            </a:r>
            <a:r>
              <a:rPr lang="ru-RU" sz="1200" i="1" dirty="0" smtClean="0">
                <a:solidFill>
                  <a:schemeClr val="tx1"/>
                </a:solidFill>
              </a:rPr>
              <a:t>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85677" y="3296424"/>
            <a:ext cx="1872000" cy="25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За награду, спонсорство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Награда виде памятного подарка или публичного признания (упоминания в маркетинговых целях)</a:t>
            </a:r>
            <a:endParaRPr lang="ru-RU" sz="1200" i="1" dirty="0">
              <a:solidFill>
                <a:schemeClr val="tx1"/>
              </a:solidFill>
            </a:endParaRPr>
          </a:p>
          <a:p>
            <a:pPr algn="ctr"/>
            <a:r>
              <a:rPr lang="ru-RU" sz="1200" i="1" dirty="0">
                <a:solidFill>
                  <a:schemeClr val="tx1"/>
                </a:solidFill>
              </a:rPr>
              <a:t>(Примеры: </a:t>
            </a:r>
            <a:r>
              <a:rPr lang="en-US" sz="1200" i="1" dirty="0" err="1" smtClean="0">
                <a:solidFill>
                  <a:schemeClr val="tx1"/>
                </a:solidFill>
              </a:rPr>
              <a:t>Kickstarter</a:t>
            </a:r>
            <a:r>
              <a:rPr lang="ru-RU" sz="1200" i="1" dirty="0" smtClean="0">
                <a:solidFill>
                  <a:schemeClr val="tx1"/>
                </a:solidFill>
              </a:rPr>
              <a:t>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45067" y="3296424"/>
            <a:ext cx="1872000" cy="25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Предпродажи</a:t>
            </a:r>
            <a:r>
              <a:rPr lang="ru-RU" sz="1600" b="1" dirty="0" smtClean="0">
                <a:solidFill>
                  <a:schemeClr val="tx1"/>
                </a:solidFill>
              </a:rPr>
              <a:t> / </a:t>
            </a:r>
            <a:r>
              <a:rPr lang="ru-RU" sz="1600" b="1" dirty="0" err="1" smtClean="0">
                <a:solidFill>
                  <a:schemeClr val="tx1"/>
                </a:solidFill>
              </a:rPr>
              <a:t>предзаказ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Вкладчики помогают произвести продукт/услугу и взамен получают раннюю версию или по сниженной цене (</a:t>
            </a:r>
            <a:r>
              <a:rPr lang="ru-RU" sz="1200" i="1" dirty="0">
                <a:solidFill>
                  <a:schemeClr val="tx1"/>
                </a:solidFill>
              </a:rPr>
              <a:t>Примеры: </a:t>
            </a:r>
            <a:r>
              <a:rPr lang="en-US" sz="1200" i="1" dirty="0" err="1" smtClean="0">
                <a:solidFill>
                  <a:schemeClr val="tx1"/>
                </a:solidFill>
              </a:rPr>
              <a:t>Indiegogo</a:t>
            </a:r>
            <a:r>
              <a:rPr lang="en-US" sz="1200" i="1" dirty="0" smtClean="0">
                <a:solidFill>
                  <a:schemeClr val="tx1"/>
                </a:solidFill>
              </a:rPr>
              <a:t> (Marketplace)</a:t>
            </a:r>
            <a:r>
              <a:rPr lang="ru-RU" sz="1200" i="1" dirty="0" smtClean="0">
                <a:solidFill>
                  <a:schemeClr val="tx1"/>
                </a:solidFill>
              </a:rPr>
              <a:t>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04457" y="3296423"/>
            <a:ext cx="1872000" cy="25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Долговой </a:t>
            </a:r>
            <a:r>
              <a:rPr lang="ru-RU" sz="1600" b="1" dirty="0" err="1" smtClean="0">
                <a:solidFill>
                  <a:schemeClr val="tx1"/>
                </a:solidFill>
              </a:rPr>
              <a:t>краудфандинг</a:t>
            </a:r>
            <a:r>
              <a:rPr lang="ru-RU" sz="1600" b="1" dirty="0" smtClean="0">
                <a:solidFill>
                  <a:schemeClr val="tx1"/>
                </a:solidFill>
              </a:rPr>
              <a:t> (</a:t>
            </a:r>
            <a:r>
              <a:rPr lang="en-US" sz="1600" b="1" dirty="0" smtClean="0">
                <a:solidFill>
                  <a:schemeClr val="tx1"/>
                </a:solidFill>
              </a:rPr>
              <a:t>Peer-to-peer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Вкладчики получают вознаграждение и основной долг в конце  срока займа</a:t>
            </a:r>
            <a:r>
              <a:rPr lang="en-US" sz="1200" i="1" dirty="0">
                <a:solidFill>
                  <a:schemeClr val="tx1"/>
                </a:solidFill>
              </a:rPr>
              <a:t>.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Возможен вариант с правом на долю в будущих доходах (</a:t>
            </a:r>
            <a:r>
              <a:rPr lang="en-US" sz="1000" i="1" dirty="0" smtClean="0">
                <a:solidFill>
                  <a:schemeClr val="tx1"/>
                </a:solidFill>
              </a:rPr>
              <a:t>Royalty-based</a:t>
            </a:r>
            <a:r>
              <a:rPr lang="ru-RU" sz="1000" i="1" dirty="0" smtClean="0">
                <a:solidFill>
                  <a:schemeClr val="tx1"/>
                </a:solidFill>
              </a:rPr>
              <a:t>)</a:t>
            </a:r>
            <a:endParaRPr lang="ru-RU" sz="1200" i="1" dirty="0">
              <a:solidFill>
                <a:schemeClr val="tx1"/>
              </a:solidFill>
            </a:endParaRPr>
          </a:p>
          <a:p>
            <a:pPr algn="ctr"/>
            <a:r>
              <a:rPr lang="ru-RU" sz="1100" i="1" dirty="0">
                <a:solidFill>
                  <a:schemeClr val="tx1"/>
                </a:solidFill>
              </a:rPr>
              <a:t>(Примеры</a:t>
            </a:r>
            <a:r>
              <a:rPr lang="ru-RU" sz="1100" i="1" dirty="0" smtClean="0">
                <a:solidFill>
                  <a:schemeClr val="tx1"/>
                </a:solidFill>
              </a:rPr>
              <a:t>: </a:t>
            </a:r>
            <a:r>
              <a:rPr lang="en-US" sz="1100" i="1" dirty="0" err="1" smtClean="0">
                <a:solidFill>
                  <a:schemeClr val="tx1"/>
                </a:solidFill>
              </a:rPr>
              <a:t>LendingClub</a:t>
            </a:r>
            <a:r>
              <a:rPr lang="en-US" sz="1100" i="1" dirty="0" smtClean="0">
                <a:solidFill>
                  <a:schemeClr val="tx1"/>
                </a:solidFill>
              </a:rPr>
              <a:t> (USA), Funding Circle (UK)</a:t>
            </a:r>
            <a:r>
              <a:rPr lang="ru-RU" sz="1100" i="1" dirty="0" smtClean="0">
                <a:solidFill>
                  <a:schemeClr val="tx1"/>
                </a:solidFill>
              </a:rPr>
              <a:t>)</a:t>
            </a: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57875" y="3296424"/>
            <a:ext cx="1872000" cy="25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Инвестиционный </a:t>
            </a:r>
            <a:r>
              <a:rPr lang="ru-RU" sz="1600" b="1" dirty="0" err="1" smtClean="0">
                <a:solidFill>
                  <a:schemeClr val="tx1"/>
                </a:solidFill>
              </a:rPr>
              <a:t>краудфандинг</a:t>
            </a:r>
            <a:r>
              <a:rPr lang="ru-RU" sz="1600" b="1" dirty="0" smtClean="0">
                <a:solidFill>
                  <a:schemeClr val="tx1"/>
                </a:solidFill>
              </a:rPr>
              <a:t> (</a:t>
            </a:r>
            <a:r>
              <a:rPr lang="en-US" sz="1600" b="1" dirty="0" smtClean="0">
                <a:solidFill>
                  <a:schemeClr val="tx1"/>
                </a:solidFill>
              </a:rPr>
              <a:t>Equity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Вкладчики через платформу приобретают долю в бизнесе инициатора </a:t>
            </a:r>
            <a:r>
              <a:rPr lang="ru-RU" sz="800" i="1" dirty="0" smtClean="0">
                <a:solidFill>
                  <a:schemeClr val="tx1"/>
                </a:solidFill>
              </a:rPr>
              <a:t>(аналогично привилегированным акциям (с дивидендами), но возможно и с правом голоса)</a:t>
            </a:r>
            <a:endParaRPr lang="ru-RU" sz="1200" i="1" dirty="0">
              <a:solidFill>
                <a:schemeClr val="tx1"/>
              </a:solidFill>
            </a:endParaRPr>
          </a:p>
          <a:p>
            <a:pPr algn="ctr"/>
            <a:r>
              <a:rPr lang="ru-RU" sz="1200" i="1" dirty="0">
                <a:solidFill>
                  <a:schemeClr val="tx1"/>
                </a:solidFill>
              </a:rPr>
              <a:t>(Примеры: </a:t>
            </a:r>
            <a:r>
              <a:rPr lang="en-US" sz="1200" i="1" dirty="0" err="1" smtClean="0">
                <a:solidFill>
                  <a:schemeClr val="tx1"/>
                </a:solidFill>
              </a:rPr>
              <a:t>Microventures</a:t>
            </a:r>
            <a:r>
              <a:rPr lang="en-US" sz="1200" i="1" dirty="0" smtClean="0">
                <a:solidFill>
                  <a:schemeClr val="tx1"/>
                </a:solidFill>
              </a:rPr>
              <a:t>, </a:t>
            </a:r>
            <a:r>
              <a:rPr lang="en-US" sz="1200" i="1" dirty="0" err="1" smtClean="0">
                <a:solidFill>
                  <a:schemeClr val="tx1"/>
                </a:solidFill>
              </a:rPr>
              <a:t>CircleUp</a:t>
            </a:r>
            <a:r>
              <a:rPr lang="ru-RU" sz="1200" i="1" dirty="0" smtClean="0">
                <a:solidFill>
                  <a:schemeClr val="tx1"/>
                </a:solidFill>
              </a:rPr>
              <a:t>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45067" y="27663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9" idx="2"/>
            <a:endCxn id="19" idx="0"/>
          </p:cNvCxnSpPr>
          <p:nvPr/>
        </p:nvCxnSpPr>
        <p:spPr>
          <a:xfrm>
            <a:off x="5381067" y="1990725"/>
            <a:ext cx="0" cy="775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19" idx="4"/>
            <a:endCxn id="14" idx="0"/>
          </p:cNvCxnSpPr>
          <p:nvPr/>
        </p:nvCxnSpPr>
        <p:spPr>
          <a:xfrm rot="5400000">
            <a:off x="3095622" y="1010981"/>
            <a:ext cx="458081" cy="4112810"/>
          </a:xfrm>
          <a:prstGeom prst="bentConnector3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19" idx="4"/>
            <a:endCxn id="15" idx="0"/>
          </p:cNvCxnSpPr>
          <p:nvPr/>
        </p:nvCxnSpPr>
        <p:spPr>
          <a:xfrm rot="5400000">
            <a:off x="4122333" y="2037690"/>
            <a:ext cx="458078" cy="2059390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19" idx="4"/>
            <a:endCxn id="17" idx="0"/>
          </p:cNvCxnSpPr>
          <p:nvPr/>
        </p:nvCxnSpPr>
        <p:spPr>
          <a:xfrm rot="16200000" flipH="1">
            <a:off x="6181724" y="2037689"/>
            <a:ext cx="458077" cy="2059390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9" idx="4"/>
            <a:endCxn id="18" idx="0"/>
          </p:cNvCxnSpPr>
          <p:nvPr/>
        </p:nvCxnSpPr>
        <p:spPr>
          <a:xfrm rot="16200000" flipH="1">
            <a:off x="7208432" y="1010981"/>
            <a:ext cx="458078" cy="4112808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9" idx="4"/>
            <a:endCxn id="16" idx="0"/>
          </p:cNvCxnSpPr>
          <p:nvPr/>
        </p:nvCxnSpPr>
        <p:spPr>
          <a:xfrm>
            <a:off x="5381067" y="2838346"/>
            <a:ext cx="0" cy="45807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Механизмы работы платформ: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Пожертвования, благотворительность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230800" y="6188635"/>
            <a:ext cx="453569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299" y="2599564"/>
            <a:ext cx="2934246" cy="1883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err="1" smtClean="0"/>
              <a:t>Реализаторы</a:t>
            </a:r>
            <a:endParaRPr lang="ru-RU" b="1" dirty="0" smtClean="0"/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Проект на территории США, Великобритании, Австралии некоторых стран Европы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Средства можно собирать как на бизнес проекты, так и на личные цели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Проект акцентирован на сбор пожертвований на личные цели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6799" y="2599564"/>
            <a:ext cx="3242733" cy="27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Платформа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Проверяет подлинность предоставленной информации (документ уд. личность, адрес, банковский счет) </a:t>
            </a:r>
            <a:endParaRPr lang="ru-RU" sz="1200" i="1" dirty="0" smtClean="0">
              <a:solidFill>
                <a:srgbClr val="C00000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В любой момент, по запросу </a:t>
            </a:r>
            <a:r>
              <a:rPr lang="ru-RU" sz="1200" i="1" dirty="0" err="1" smtClean="0"/>
              <a:t>реализатора</a:t>
            </a:r>
            <a:r>
              <a:rPr lang="ru-RU" sz="1200" i="1" dirty="0" smtClean="0"/>
              <a:t> проекта переводит собранные деньги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Предоставляет гарантию о достоверности информации представленной автором проекта (в иных случаях возвращает деньги)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74467" y="2599564"/>
            <a:ext cx="3094473" cy="1883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Вкладчики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Все пожертвования являются безвозмездными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Пожертвовать можно минимум 5</a:t>
            </a:r>
            <a:r>
              <a:rPr lang="en-US" sz="1200" i="1" dirty="0" smtClean="0"/>
              <a:t>$</a:t>
            </a:r>
            <a:endParaRPr lang="ru-RU" sz="1200" i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292300" y="1269725"/>
            <a:ext cx="10176640" cy="104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Действуют в США с 2010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Работают </a:t>
            </a:r>
            <a:r>
              <a:rPr lang="ru-RU" sz="1600" dirty="0">
                <a:solidFill>
                  <a:schemeClr val="tx1"/>
                </a:solidFill>
              </a:rPr>
              <a:t>с </a:t>
            </a:r>
            <a:r>
              <a:rPr lang="ru-RU" sz="1600" dirty="0" smtClean="0">
                <a:solidFill>
                  <a:schemeClr val="tx1"/>
                </a:solidFill>
              </a:rPr>
              <a:t>50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млн. вкладчиков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Привлекли </a:t>
            </a:r>
            <a:r>
              <a:rPr lang="en-US" sz="1600" dirty="0" smtClean="0">
                <a:solidFill>
                  <a:schemeClr val="tx1"/>
                </a:solidFill>
              </a:rPr>
              <a:t>$</a:t>
            </a:r>
            <a:r>
              <a:rPr lang="ru-RU" sz="1600" dirty="0" smtClean="0">
                <a:solidFill>
                  <a:schemeClr val="tx1"/>
                </a:solidFill>
              </a:rPr>
              <a:t>5,0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млрд. для </a:t>
            </a:r>
            <a:r>
              <a:rPr lang="en-US" sz="1600" dirty="0" smtClean="0">
                <a:solidFill>
                  <a:schemeClr val="tx1"/>
                </a:solidFill>
              </a:rPr>
              <a:t>2 </a:t>
            </a:r>
            <a:r>
              <a:rPr lang="ru-RU" sz="1600" dirty="0" smtClean="0">
                <a:solidFill>
                  <a:schemeClr val="tx1"/>
                </a:solidFill>
              </a:rPr>
              <a:t>млн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Нету временных рамок для привлечения средств</a:t>
            </a: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1799361" y="2976851"/>
            <a:ext cx="888456" cy="3900970"/>
          </a:xfrm>
          <a:prstGeom prst="bentConnector3">
            <a:avLst>
              <a:gd name="adj1" fmla="val 1257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5400000">
            <a:off x="8068284" y="2971106"/>
            <a:ext cx="888456" cy="3912460"/>
          </a:xfrm>
          <a:prstGeom prst="bentConnector3">
            <a:avLst>
              <a:gd name="adj1" fmla="val 1257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31180" y="4753438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$2</a:t>
            </a:r>
            <a:r>
              <a:rPr lang="ru-RU" sz="1600" b="1" dirty="0" smtClean="0">
                <a:solidFill>
                  <a:schemeClr val="bg1"/>
                </a:solidFill>
              </a:rPr>
              <a:t>,</a:t>
            </a:r>
            <a:r>
              <a:rPr lang="en-US" sz="1600" b="1" dirty="0" smtClean="0">
                <a:solidFill>
                  <a:schemeClr val="bg1"/>
                </a:solidFill>
              </a:rPr>
              <a:t>5 </a:t>
            </a:r>
            <a:r>
              <a:rPr lang="ru-RU" sz="1600" b="1" dirty="0" smtClean="0">
                <a:solidFill>
                  <a:schemeClr val="bg1"/>
                </a:solidFill>
              </a:rPr>
              <a:t>тыс.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Средний размер </a:t>
            </a:r>
            <a:r>
              <a:rPr lang="ru-RU" sz="1200" dirty="0" smtClean="0">
                <a:solidFill>
                  <a:schemeClr val="bg1"/>
                </a:solidFill>
              </a:rPr>
              <a:t>привлечения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763408" y="4753438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$</a:t>
            </a:r>
            <a:r>
              <a:rPr lang="ru-RU" sz="1600" b="1" dirty="0" smtClean="0">
                <a:solidFill>
                  <a:schemeClr val="bg1"/>
                </a:solidFill>
              </a:rPr>
              <a:t>100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Средний размер </a:t>
            </a:r>
            <a:r>
              <a:rPr lang="ru-RU" sz="1200" dirty="0" err="1" smtClean="0">
                <a:solidFill>
                  <a:schemeClr val="bg1"/>
                </a:solidFill>
              </a:rPr>
              <a:t>пожертво-ваний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858545" y="4753438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00" dirty="0" smtClean="0"/>
              <a:t>Комиссия около </a:t>
            </a:r>
            <a:r>
              <a:rPr lang="en-US" sz="1000" dirty="0" smtClean="0"/>
              <a:t>2,9</a:t>
            </a:r>
            <a:r>
              <a:rPr lang="ru-RU" sz="1000" dirty="0" smtClean="0"/>
              <a:t>% за финансовые операции</a:t>
            </a:r>
            <a:endParaRPr lang="ru-RU" sz="1000" dirty="0"/>
          </a:p>
        </p:txBody>
      </p:sp>
      <p:pic>
        <p:nvPicPr>
          <p:cNvPr id="19" name="Picture 6" descr="Картинки по запросу gofundm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3" y="1429901"/>
            <a:ext cx="2097531" cy="7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Механизмы работы платформ: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награду, спонсорство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230800" y="6188635"/>
            <a:ext cx="453569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299" y="2599564"/>
            <a:ext cx="2696434" cy="1883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err="1" smtClean="0"/>
              <a:t>Реализаторы</a:t>
            </a:r>
            <a:endParaRPr lang="ru-RU" b="1" dirty="0" smtClean="0"/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Проект на территории США, некоторых стран Европы и Азии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Проект должен что то создать и предложить в качестве награды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Проект не должен предлагать финансовую выгоду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88267" y="2599564"/>
            <a:ext cx="3361266" cy="27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Платформа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Проверяет подлинность предоставленной информации (документ уд. личность, адрес, банковский счет) </a:t>
            </a:r>
            <a:endParaRPr lang="ru-RU" sz="1200" i="1" dirty="0" smtClean="0">
              <a:solidFill>
                <a:srgbClr val="C00000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Проверяет реальность реализации проекта (финансовый план, маркетинговый план, </a:t>
            </a:r>
            <a:r>
              <a:rPr lang="kk-KZ" sz="1200" i="1" dirty="0" smtClean="0"/>
              <a:t>прототип продукта</a:t>
            </a:r>
            <a:r>
              <a:rPr lang="ru-RU" sz="1200" i="1" dirty="0" smtClean="0"/>
              <a:t>)</a:t>
            </a:r>
            <a:endParaRPr lang="en-US" sz="1200" i="1" dirty="0" smtClean="0"/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Размещает страницу проекта на платформе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В случае полного сбора средств для проекта, переводит их предпринимателю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74467" y="2599564"/>
            <a:ext cx="3094473" cy="1883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/>
              <a:t>Вкладчики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Инвестировать можно любую сумму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В качестве форм оплаты можно использовать  банковские карты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/>
              <a:t>В зависимости от размера вклада, ценность награды варьируется (упоминание в </a:t>
            </a:r>
            <a:r>
              <a:rPr lang="ru-RU" sz="1200" i="1" dirty="0" err="1" smtClean="0"/>
              <a:t>фэйсбук</a:t>
            </a:r>
            <a:r>
              <a:rPr lang="ru-RU" sz="1200" i="1" dirty="0" smtClean="0"/>
              <a:t>, футболка с логотипом и пр.)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2300" y="1269725"/>
            <a:ext cx="10176640" cy="104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Действуют в США с 20</a:t>
            </a:r>
            <a:r>
              <a:rPr lang="en-US" sz="1600" dirty="0" smtClean="0">
                <a:solidFill>
                  <a:schemeClr val="tx1"/>
                </a:solidFill>
              </a:rPr>
              <a:t>09</a:t>
            </a:r>
            <a:r>
              <a:rPr lang="ru-RU" sz="1600" dirty="0" smtClean="0">
                <a:solidFill>
                  <a:schemeClr val="tx1"/>
                </a:solidFill>
              </a:rPr>
              <a:t>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Работают </a:t>
            </a:r>
            <a:r>
              <a:rPr lang="ru-RU" sz="1600" dirty="0">
                <a:solidFill>
                  <a:schemeClr val="tx1"/>
                </a:solidFill>
              </a:rPr>
              <a:t>с </a:t>
            </a:r>
            <a:r>
              <a:rPr lang="en-US" sz="1600" dirty="0" smtClean="0">
                <a:solidFill>
                  <a:schemeClr val="tx1"/>
                </a:solidFill>
              </a:rPr>
              <a:t>14 </a:t>
            </a:r>
            <a:r>
              <a:rPr lang="ru-RU" sz="1600" dirty="0" smtClean="0">
                <a:solidFill>
                  <a:schemeClr val="tx1"/>
                </a:solidFill>
              </a:rPr>
              <a:t>млн. вкладчиков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Привлекли </a:t>
            </a:r>
            <a:r>
              <a:rPr lang="en-US" sz="1600" dirty="0" smtClean="0">
                <a:solidFill>
                  <a:schemeClr val="tx1"/>
                </a:solidFill>
              </a:rPr>
              <a:t>$3</a:t>
            </a:r>
            <a:r>
              <a:rPr lang="ru-RU" sz="1600" dirty="0" smtClean="0">
                <a:solidFill>
                  <a:schemeClr val="tx1"/>
                </a:solidFill>
              </a:rPr>
              <a:t>,6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млрд. для 141 тыс.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Максимальный срок привлечения – 60 дней</a:t>
            </a: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1799361" y="2976851"/>
            <a:ext cx="888456" cy="3900970"/>
          </a:xfrm>
          <a:prstGeom prst="bentConnector3">
            <a:avLst>
              <a:gd name="adj1" fmla="val 1257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5400000">
            <a:off x="8068284" y="2971106"/>
            <a:ext cx="888456" cy="3912460"/>
          </a:xfrm>
          <a:prstGeom prst="bentConnector3">
            <a:avLst>
              <a:gd name="adj1" fmla="val 1257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31180" y="4753438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$25 </a:t>
            </a:r>
            <a:r>
              <a:rPr lang="ru-RU" sz="1600" b="1" dirty="0" smtClean="0">
                <a:solidFill>
                  <a:schemeClr val="bg1"/>
                </a:solidFill>
              </a:rPr>
              <a:t>тыс.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Средний размер </a:t>
            </a:r>
            <a:r>
              <a:rPr lang="ru-RU" sz="1200" dirty="0" smtClean="0">
                <a:solidFill>
                  <a:schemeClr val="bg1"/>
                </a:solidFill>
              </a:rPr>
              <a:t>привлечения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763408" y="4753438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$</a:t>
            </a:r>
            <a:r>
              <a:rPr lang="kk-KZ" sz="1600" b="1" dirty="0" smtClean="0">
                <a:solidFill>
                  <a:schemeClr val="bg1"/>
                </a:solidFill>
              </a:rPr>
              <a:t>248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Средний размер инвестиции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858545" y="4753438"/>
            <a:ext cx="1368000" cy="136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00" dirty="0" smtClean="0"/>
              <a:t>Комиссия около 10% (5% - платформа, 5% - финансовый партнер платформы)</a:t>
            </a:r>
            <a:endParaRPr lang="ru-RU" sz="1000" dirty="0"/>
          </a:p>
        </p:txBody>
      </p:sp>
      <p:pic>
        <p:nvPicPr>
          <p:cNvPr id="15" name="Picture 2" descr="Картинки по запросу kickstar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50" y="1374370"/>
            <a:ext cx="1266410" cy="7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770541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Механизмы работы платформ:</a:t>
            </a:r>
          </a:p>
          <a:p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Предпродажи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предзаказ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300" y="1269725"/>
            <a:ext cx="10176640" cy="104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Действуют в США с 20</a:t>
            </a:r>
            <a:r>
              <a:rPr lang="en-US" sz="1600" dirty="0" smtClean="0"/>
              <a:t>0</a:t>
            </a:r>
            <a:r>
              <a:rPr lang="ru-RU" sz="1600" dirty="0" smtClean="0"/>
              <a:t>8 года (охватывают услугами 235 стран)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Привлекли </a:t>
            </a:r>
            <a:r>
              <a:rPr lang="en-US" sz="1600" dirty="0" smtClean="0"/>
              <a:t>$</a:t>
            </a:r>
            <a:r>
              <a:rPr lang="ru-RU" sz="1600" dirty="0" smtClean="0"/>
              <a:t>1+</a:t>
            </a:r>
            <a:r>
              <a:rPr lang="en-US" sz="1600" dirty="0" smtClean="0"/>
              <a:t> </a:t>
            </a:r>
            <a:r>
              <a:rPr lang="ru-RU" sz="1600" dirty="0" smtClean="0"/>
              <a:t>млрд. для 650+ тыс.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9+ млн. вкладчиков</a:t>
            </a:r>
          </a:p>
        </p:txBody>
      </p:sp>
      <p:pic>
        <p:nvPicPr>
          <p:cNvPr id="5" name="Picture 4" descr="Картинки по запросу indieg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" y="1352629"/>
            <a:ext cx="1627192" cy="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300" y="2705100"/>
            <a:ext cx="10176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Механизм работ </a:t>
            </a:r>
            <a:r>
              <a:rPr lang="en-US" dirty="0" err="1" smtClean="0"/>
              <a:t>Indiegogo</a:t>
            </a:r>
            <a:r>
              <a:rPr lang="en-US" dirty="0" smtClean="0"/>
              <a:t> </a:t>
            </a:r>
            <a:r>
              <a:rPr lang="ru-RU" dirty="0" smtClean="0"/>
              <a:t>схож с </a:t>
            </a:r>
            <a:r>
              <a:rPr lang="en-US" dirty="0" err="1" smtClean="0"/>
              <a:t>Kickstarter</a:t>
            </a:r>
            <a:r>
              <a:rPr lang="ru-RU" dirty="0" smtClean="0"/>
              <a:t>, но есть отличия:</a:t>
            </a:r>
          </a:p>
          <a:p>
            <a:pPr marL="285750" indent="-285750">
              <a:buFontTx/>
              <a:buChar char="-"/>
            </a:pPr>
            <a:r>
              <a:rPr lang="ru-RU" i="1" dirty="0"/>
              <a:t>Проекты без отраслевых и </a:t>
            </a:r>
            <a:r>
              <a:rPr lang="ru-RU" i="1" dirty="0" err="1"/>
              <a:t>страновых</a:t>
            </a:r>
            <a:r>
              <a:rPr lang="ru-RU" i="1" dirty="0"/>
              <a:t> ограничений (при этом благотворительные, некоммерческие проекты не допускаются, на эти цели есть партнерская платформа </a:t>
            </a:r>
            <a:r>
              <a:rPr lang="en-US" i="1" dirty="0" err="1"/>
              <a:t>YouCaring</a:t>
            </a:r>
            <a:r>
              <a:rPr lang="en-US" i="1" dirty="0"/>
              <a:t>)</a:t>
            </a:r>
            <a:endParaRPr lang="ru-RU" i="1" dirty="0"/>
          </a:p>
          <a:p>
            <a:pPr marL="285750" indent="-285750">
              <a:buFontTx/>
              <a:buChar char="-"/>
            </a:pPr>
            <a:r>
              <a:rPr lang="ru-RU" i="1" dirty="0"/>
              <a:t>Допускается формы сбора «Все-или-ничего»</a:t>
            </a:r>
            <a:r>
              <a:rPr lang="en-US" i="1" dirty="0"/>
              <a:t> (All-or-nothing)</a:t>
            </a:r>
            <a:r>
              <a:rPr lang="ru-RU" i="1" dirty="0"/>
              <a:t> и «Все, что есть» (</a:t>
            </a:r>
            <a:r>
              <a:rPr lang="en-US" i="1" dirty="0"/>
              <a:t>Keep-it-all)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На </a:t>
            </a:r>
            <a:r>
              <a:rPr lang="en-US" dirty="0" err="1" smtClean="0"/>
              <a:t>Indiegogo</a:t>
            </a:r>
            <a:r>
              <a:rPr lang="ru-RU" dirty="0" smtClean="0"/>
              <a:t> есть </a:t>
            </a:r>
            <a:r>
              <a:rPr lang="en-US" dirty="0" smtClean="0"/>
              <a:t>Marketplace</a:t>
            </a:r>
            <a:r>
              <a:rPr lang="ru-RU" dirty="0" smtClean="0"/>
              <a:t> – </a:t>
            </a:r>
            <a:r>
              <a:rPr lang="ru-RU" dirty="0" err="1" smtClean="0"/>
              <a:t>субплатформа</a:t>
            </a:r>
            <a:r>
              <a:rPr lang="ru-RU" dirty="0" smtClean="0"/>
              <a:t> </a:t>
            </a:r>
            <a:r>
              <a:rPr lang="ru-RU" dirty="0" err="1" smtClean="0"/>
              <a:t>эл.торговли</a:t>
            </a:r>
            <a:r>
              <a:rPr lang="ru-RU" dirty="0" smtClean="0"/>
              <a:t>, где предприниматели выставляют свою продукцию. Платформа гарантирует доставку товаров </a:t>
            </a:r>
            <a:endParaRPr lang="en-US" i="1" dirty="0"/>
          </a:p>
          <a:p>
            <a:pPr marL="285750" indent="-285750">
              <a:buFontTx/>
              <a:buChar char="-"/>
            </a:pPr>
            <a:r>
              <a:rPr lang="ru-RU" i="1" dirty="0" smtClean="0"/>
              <a:t>Комиссии: с предпринимателя 5% от суммы привлечений; с вкладчиков 3% </a:t>
            </a:r>
            <a:r>
              <a:rPr lang="en-US" dirty="0"/>
              <a:t>+ $0,30 </a:t>
            </a:r>
            <a:r>
              <a:rPr lang="ru-RU" dirty="0"/>
              <a:t>за каждую операцию через </a:t>
            </a:r>
            <a:r>
              <a:rPr lang="ru-RU" dirty="0" smtClean="0"/>
              <a:t>карту</a:t>
            </a:r>
            <a:endParaRPr lang="ru-RU" dirty="0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8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6934"/>
            <a:ext cx="10770541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2000" y="368602"/>
            <a:ext cx="8078391" cy="66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78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Механизмы работы платформ: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Долговой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краудфандинг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Peer-to-peer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2300" y="1269725"/>
            <a:ext cx="10176640" cy="104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0" r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Действуют в США с 2007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Крупнейшая </a:t>
            </a:r>
            <a:r>
              <a:rPr lang="en-US" sz="1500" dirty="0" smtClean="0">
                <a:solidFill>
                  <a:schemeClr val="tx1"/>
                </a:solidFill>
              </a:rPr>
              <a:t>P2P </a:t>
            </a:r>
            <a:r>
              <a:rPr lang="ru-RU" sz="1500" dirty="0" smtClean="0">
                <a:solidFill>
                  <a:schemeClr val="tx1"/>
                </a:solidFill>
              </a:rPr>
              <a:t>платформа в мире: 2+ </a:t>
            </a:r>
            <a:r>
              <a:rPr lang="ru-RU" sz="1500" dirty="0" err="1" smtClean="0">
                <a:solidFill>
                  <a:schemeClr val="tx1"/>
                </a:solidFill>
              </a:rPr>
              <a:t>млн.клиентов</a:t>
            </a:r>
            <a:r>
              <a:rPr lang="ru-RU" sz="1500" dirty="0" smtClean="0">
                <a:solidFill>
                  <a:schemeClr val="tx1"/>
                </a:solidFill>
              </a:rPr>
              <a:t>, </a:t>
            </a:r>
            <a:r>
              <a:rPr lang="en-US" sz="1500" dirty="0" smtClean="0">
                <a:solidFill>
                  <a:schemeClr val="tx1"/>
                </a:solidFill>
              </a:rPr>
              <a:t>$</a:t>
            </a:r>
            <a:r>
              <a:rPr lang="ru-RU" sz="1500" dirty="0" smtClean="0">
                <a:solidFill>
                  <a:schemeClr val="tx1"/>
                </a:solidFill>
              </a:rPr>
              <a:t>33</a:t>
            </a:r>
            <a:r>
              <a:rPr lang="en-US" sz="1500" dirty="0" smtClean="0">
                <a:solidFill>
                  <a:schemeClr val="tx1"/>
                </a:solidFill>
              </a:rPr>
              <a:t>+ </a:t>
            </a:r>
            <a:r>
              <a:rPr lang="ru-RU" sz="1500" dirty="0" err="1" smtClean="0">
                <a:solidFill>
                  <a:schemeClr val="tx1"/>
                </a:solidFill>
              </a:rPr>
              <a:t>млрд.займов</a:t>
            </a:r>
            <a:endParaRPr lang="ru-RU" sz="15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Виды займов: Потреб., бизнес., </a:t>
            </a:r>
            <a:r>
              <a:rPr lang="ru-RU" sz="1500" dirty="0" err="1" smtClean="0">
                <a:solidFill>
                  <a:schemeClr val="tx1"/>
                </a:solidFill>
              </a:rPr>
              <a:t>реф</a:t>
            </a:r>
            <a:r>
              <a:rPr lang="ru-RU" sz="1500" dirty="0" smtClean="0">
                <a:solidFill>
                  <a:schemeClr val="tx1"/>
                </a:solidFill>
              </a:rPr>
              <a:t>. автокредита, на </a:t>
            </a:r>
            <a:r>
              <a:rPr lang="ru-RU" sz="1500" dirty="0" err="1" smtClean="0">
                <a:solidFill>
                  <a:schemeClr val="tx1"/>
                </a:solidFill>
              </a:rPr>
              <a:t>мед.услуги</a:t>
            </a:r>
            <a:endParaRPr lang="ru-RU" sz="1500" dirty="0" smtClean="0">
              <a:solidFill>
                <a:schemeClr val="tx1"/>
              </a:solidFill>
            </a:endParaRPr>
          </a:p>
        </p:txBody>
      </p:sp>
      <p:pic>
        <p:nvPicPr>
          <p:cNvPr id="1030" name="Picture 6" descr="Картинки по запросу lending clu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0" y="1610610"/>
            <a:ext cx="2193019" cy="36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300" y="3033288"/>
            <a:ext cx="115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Схема</a:t>
            </a:r>
          </a:p>
          <a:p>
            <a:r>
              <a:rPr lang="ru-RU" b="1" dirty="0" smtClean="0"/>
              <a:t>работы:</a:t>
            </a:r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477286" y="2533908"/>
            <a:ext cx="6088939" cy="1419350"/>
            <a:chOff x="430030" y="3110269"/>
            <a:chExt cx="6088939" cy="141935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30030" y="3592310"/>
              <a:ext cx="800455" cy="8004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1654483" y="3620727"/>
              <a:ext cx="657225" cy="108469"/>
            </a:xfrm>
            <a:prstGeom prst="rightArrow">
              <a:avLst>
                <a:gd name="adj1" fmla="val 50000"/>
                <a:gd name="adj2" fmla="val 1334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4499" y="3821733"/>
              <a:ext cx="140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/>
                <a:t>Заем разбивается на «облигации» стоимостью от </a:t>
              </a:r>
              <a:r>
                <a:rPr lang="en-US" sz="1000" dirty="0" smtClean="0"/>
                <a:t>$</a:t>
              </a:r>
              <a:r>
                <a:rPr lang="ru-RU" sz="1000" dirty="0" smtClean="0"/>
                <a:t>25</a:t>
              </a:r>
              <a:endParaRPr lang="ru-RU" sz="1000" dirty="0"/>
            </a:p>
          </p:txBody>
        </p:sp>
        <p:grpSp>
          <p:nvGrpSpPr>
            <p:cNvPr id="11" name="Группа 10"/>
            <p:cNvGrpSpPr>
              <a:grpSpLocks noChangeAspect="1"/>
            </p:cNvGrpSpPr>
            <p:nvPr/>
          </p:nvGrpSpPr>
          <p:grpSpPr>
            <a:xfrm>
              <a:off x="2811097" y="3592550"/>
              <a:ext cx="800455" cy="791944"/>
              <a:chOff x="3147581" y="3734746"/>
              <a:chExt cx="1038025" cy="1026988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147581" y="3734746"/>
                <a:ext cx="169801" cy="1698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4015805" y="3734746"/>
                <a:ext cx="169801" cy="1698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581693" y="3734746"/>
                <a:ext cx="169801" cy="1698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147581" y="4591933"/>
                <a:ext cx="169801" cy="1698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4015805" y="4591933"/>
                <a:ext cx="169801" cy="1698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581693" y="4591933"/>
                <a:ext cx="169801" cy="1698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147581" y="4163339"/>
                <a:ext cx="169801" cy="1698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015805" y="4163339"/>
                <a:ext cx="169801" cy="1698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581693" y="4163339"/>
                <a:ext cx="169801" cy="1698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5" name="Стрелка вправо 44"/>
            <p:cNvSpPr/>
            <p:nvPr/>
          </p:nvSpPr>
          <p:spPr>
            <a:xfrm>
              <a:off x="4029960" y="3620727"/>
              <a:ext cx="657225" cy="108469"/>
            </a:xfrm>
            <a:prstGeom prst="rightArrow">
              <a:avLst>
                <a:gd name="adj1" fmla="val 50000"/>
                <a:gd name="adj2" fmla="val 1334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79976" y="3821733"/>
              <a:ext cx="140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/>
                <a:t>Инвестор диверсифицирует свой портфель облигаций</a:t>
              </a:r>
              <a:endParaRPr lang="ru-RU" sz="1000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186574" y="3592550"/>
              <a:ext cx="130939" cy="130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856090" y="3592550"/>
              <a:ext cx="130939" cy="1309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521332" y="3592550"/>
              <a:ext cx="130939" cy="1309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186574" y="4253555"/>
              <a:ext cx="130939" cy="13093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856090" y="4253555"/>
              <a:ext cx="130939" cy="13093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521332" y="4253555"/>
              <a:ext cx="130939" cy="1309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186574" y="3923052"/>
              <a:ext cx="130939" cy="13093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856090" y="3923052"/>
              <a:ext cx="130939" cy="13093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521332" y="3923052"/>
              <a:ext cx="130939" cy="1309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0031" y="3171825"/>
              <a:ext cx="800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ЗАЕМ</a:t>
              </a:r>
              <a:endParaRPr lang="ru-RU" sz="16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69091" y="3112475"/>
              <a:ext cx="1284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Облигации одного займа</a:t>
              </a:r>
              <a:endParaRPr lang="ru-RU" sz="1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54632" y="3110269"/>
              <a:ext cx="18643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Облигации в портфеле инвестора</a:t>
              </a:r>
              <a:endParaRPr lang="ru-RU" sz="12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92300" y="4171046"/>
            <a:ext cx="281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Условия по займам: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66225" y="2663975"/>
            <a:ext cx="3036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Варианты диверсификации </a:t>
            </a:r>
            <a:br>
              <a:rPr lang="ru-RU" sz="1200" b="1" dirty="0" smtClean="0"/>
            </a:br>
            <a:r>
              <a:rPr lang="ru-RU" sz="1200" dirty="0" smtClean="0"/>
              <a:t>(в зависимости от рейтинга займов)</a:t>
            </a:r>
            <a:r>
              <a:rPr lang="ru-RU" sz="1200" b="1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Platform mix</a:t>
            </a:r>
            <a:endParaRPr lang="ru-RU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Custom mix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Manual strategy</a:t>
            </a:r>
            <a:r>
              <a:rPr lang="ru-RU" sz="1200" b="1" dirty="0" smtClean="0"/>
              <a:t> </a:t>
            </a:r>
            <a:r>
              <a:rPr lang="ru-RU" sz="1200" dirty="0" smtClean="0"/>
              <a:t>(инвестор выбирает каждый заем)</a:t>
            </a:r>
            <a:endParaRPr lang="ru-RU" sz="12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92299" y="4659087"/>
            <a:ext cx="2736000" cy="15820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Потребительские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ru-RU" sz="1600" dirty="0" smtClean="0"/>
              <a:t>Сумма – до </a:t>
            </a:r>
            <a:r>
              <a:rPr lang="en-US" sz="1600" dirty="0" smtClean="0">
                <a:solidFill>
                  <a:schemeClr val="tx1"/>
                </a:solidFill>
              </a:rPr>
              <a:t>$</a:t>
            </a:r>
            <a:r>
              <a:rPr lang="ru-RU" sz="1600" dirty="0" smtClean="0">
                <a:solidFill>
                  <a:schemeClr val="tx1"/>
                </a:solidFill>
              </a:rPr>
              <a:t>40 000</a:t>
            </a:r>
            <a:endParaRPr lang="ru-RU" sz="1600" dirty="0" smtClean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ru-RU" sz="1600" dirty="0" smtClean="0"/>
              <a:t>Срок – 36/60 мес.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ru-RU" sz="1600" dirty="0" smtClean="0"/>
              <a:t>Ставка (</a:t>
            </a:r>
            <a:r>
              <a:rPr lang="ru-RU" sz="1600" dirty="0" err="1" smtClean="0"/>
              <a:t>эфф</a:t>
            </a:r>
            <a:r>
              <a:rPr lang="ru-RU" sz="1600" dirty="0" smtClean="0"/>
              <a:t>.) – 5,98-35,89% (в зависимости от рейтинга заемщика)</a:t>
            </a:r>
            <a:endParaRPr lang="ru-RU" sz="16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157121" y="4659087"/>
            <a:ext cx="2916000" cy="15820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Бизнес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ru-RU" sz="1600" dirty="0"/>
              <a:t>Сумма – до </a:t>
            </a:r>
            <a:r>
              <a:rPr lang="en-US" sz="1600" dirty="0" smtClean="0">
                <a:solidFill>
                  <a:schemeClr val="tx1"/>
                </a:solidFill>
              </a:rPr>
              <a:t>$</a:t>
            </a:r>
            <a:r>
              <a:rPr lang="ru-RU" sz="1600" dirty="0" smtClean="0">
                <a:solidFill>
                  <a:schemeClr val="tx1"/>
                </a:solidFill>
              </a:rPr>
              <a:t>5000-300000</a:t>
            </a:r>
            <a:endParaRPr lang="ru-RU" sz="1600" dirty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ru-RU" sz="1600" dirty="0"/>
              <a:t>Срок – </a:t>
            </a:r>
            <a:r>
              <a:rPr lang="ru-RU" sz="1600" dirty="0" smtClean="0"/>
              <a:t>1-5 лет</a:t>
            </a:r>
            <a:endParaRPr lang="ru-RU" sz="1600" dirty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ru-RU" sz="1600" dirty="0" smtClean="0"/>
              <a:t>Ставка (</a:t>
            </a:r>
            <a:r>
              <a:rPr lang="ru-RU" sz="1600" dirty="0" err="1" smtClean="0"/>
              <a:t>эфф</a:t>
            </a:r>
            <a:r>
              <a:rPr lang="ru-RU" sz="1600" dirty="0" smtClean="0"/>
              <a:t>.) </a:t>
            </a:r>
            <a:r>
              <a:rPr lang="ru-RU" sz="1600" dirty="0"/>
              <a:t>– </a:t>
            </a:r>
            <a:r>
              <a:rPr lang="ru-RU" sz="1600" dirty="0" smtClean="0"/>
              <a:t>9,77%-35,71% (в </a:t>
            </a:r>
            <a:r>
              <a:rPr lang="ru-RU" sz="1600" dirty="0"/>
              <a:t>зависимости от рейтинга </a:t>
            </a:r>
            <a:r>
              <a:rPr lang="ru-RU" sz="1600" dirty="0" smtClean="0"/>
              <a:t>заемщика)</a:t>
            </a:r>
            <a:endParaRPr lang="ru-RU" sz="16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233831" y="4659087"/>
            <a:ext cx="4235110" cy="15820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Для заемщика (Потреб.)</a:t>
            </a:r>
            <a:r>
              <a:rPr lang="ru-RU" sz="1600" dirty="0" smtClean="0"/>
              <a:t> – 1-6%</a:t>
            </a:r>
          </a:p>
          <a:p>
            <a:r>
              <a:rPr lang="ru-RU" sz="1600" b="1" dirty="0"/>
              <a:t>Для заемщика </a:t>
            </a:r>
            <a:r>
              <a:rPr lang="ru-RU" sz="1600" b="1" dirty="0" smtClean="0"/>
              <a:t>(Бизнес)</a:t>
            </a:r>
            <a:r>
              <a:rPr lang="ru-RU" sz="1600" dirty="0" smtClean="0"/>
              <a:t> – 1,99</a:t>
            </a:r>
            <a:r>
              <a:rPr lang="ru-RU" sz="1600" dirty="0"/>
              <a:t>% - </a:t>
            </a:r>
            <a:r>
              <a:rPr lang="ru-RU" sz="1600" dirty="0" smtClean="0"/>
              <a:t>8,99%</a:t>
            </a:r>
          </a:p>
          <a:p>
            <a:r>
              <a:rPr lang="ru-RU" sz="1600" b="1" dirty="0" smtClean="0"/>
              <a:t>Для инвестора</a:t>
            </a:r>
            <a:r>
              <a:rPr lang="ru-RU" sz="1600" dirty="0" smtClean="0"/>
              <a:t> – 1% от суммы снятия</a:t>
            </a:r>
            <a:endParaRPr lang="ru-RU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6695420" y="4171046"/>
            <a:ext cx="181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Комиссии:</a:t>
            </a:r>
          </a:p>
        </p:txBody>
      </p:sp>
      <p:sp>
        <p:nvSpPr>
          <p:cNvPr id="6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97143" y="6356353"/>
            <a:ext cx="770557" cy="365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9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2414</TotalTime>
  <Words>2001</Words>
  <Application>Microsoft Office PowerPoint</Application>
  <PresentationFormat>Произвольный</PresentationFormat>
  <Paragraphs>302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fund.kz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Айнур Маратовна Мадришева</dc:creator>
  <cp:lastModifiedBy>Ануар Ерланович Оспанов</cp:lastModifiedBy>
  <cp:revision>132</cp:revision>
  <dcterms:created xsi:type="dcterms:W3CDTF">2018-01-19T11:56:47Z</dcterms:created>
  <dcterms:modified xsi:type="dcterms:W3CDTF">2018-03-20T11:13:48Z</dcterms:modified>
</cp:coreProperties>
</file>