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2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5" r:id="rId3"/>
    <p:sldId id="282" r:id="rId4"/>
    <p:sldId id="264" r:id="rId5"/>
    <p:sldId id="268" r:id="rId6"/>
    <p:sldId id="269" r:id="rId7"/>
    <p:sldId id="272" r:id="rId8"/>
    <p:sldId id="273" r:id="rId9"/>
    <p:sldId id="277" r:id="rId10"/>
    <p:sldId id="266" r:id="rId11"/>
    <p:sldId id="278" r:id="rId12"/>
    <p:sldId id="280" r:id="rId13"/>
    <p:sldId id="281" r:id="rId1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5800"/>
    <a:srgbClr val="CC66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62" autoAdjust="0"/>
    <p:restoredTop sz="94574" autoAdjust="0"/>
  </p:normalViewPr>
  <p:slideViewPr>
    <p:cSldViewPr>
      <p:cViewPr>
        <p:scale>
          <a:sx n="70" d="100"/>
          <a:sy n="70" d="100"/>
        </p:scale>
        <p:origin x="-54" y="-12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ermek.Abdibekov\Desktop\2017-10-06%20&#1040;&#1088;&#1082;&#1072;&#1083;&#1099;&#1082;\&#1040;&#1088;&#1082;&#1072;&#1083;&#1099;&#1082;%20&#1040;&#1085;&#1072;&#1083;&#1080;&#1090;&#1080;&#1082;&#1072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esktop\2017-10-06%20&#1040;&#1088;&#1082;&#1072;&#1083;&#1099;&#1082;1\&#1040;&#1088;&#1082;&#1072;&#1083;&#1099;&#1082;%20&#1070;&#1051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esktop\2017-10-06%20&#1040;&#1088;&#1082;&#1072;&#1083;&#1099;&#1082;1\&#1040;&#1088;&#1082;&#1072;&#1083;&#1099;&#1082;%20&#1070;&#1051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esktop\2017-10-06%20&#1040;&#1088;&#1082;&#1072;&#1083;&#1099;&#1082;1\&#1040;&#1088;&#1082;&#1072;&#1083;&#1099;&#1082;%20&#1070;&#1051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ermek.Abdibekov\Desktop\2017-10-06%20&#1040;&#1088;&#1082;&#1072;&#1083;&#1099;&#1082;\&#1040;&#1088;&#1082;&#1072;&#1083;&#1099;&#1082;%20&#1048;&#1055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ermek.Abdibekov\Desktop\2017-10-06%20&#1040;&#1088;&#1082;&#1072;&#1083;&#1099;&#1082;\&#1040;&#1088;&#1082;&#1072;&#1083;&#1099;&#1082;%20&#1048;&#1055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ermek.Abdibekov\Desktop\Desktops\2017-11-26%20Desktop\2017-10-06%20&#1040;&#1088;&#1082;&#1072;&#1083;&#1099;&#1082;\!!!&#1055;&#1086;&#1089;&#1083;&#1077;&#1076;&#1085;&#1080;&#1077;%20&#1084;&#1072;&#1090;&#1077;&#1088;&#1080;&#1072;&#1083;&#1099;\&#1056;&#1077;&#1079;&#1091;&#1083;&#1100;&#1090;&#1072;&#1090;&#1099;%20&#1087;&#1088;&#1086;&#1075;&#1088;&#1072;&#1084;&#1084;\&#1044;&#1080;&#1072;&#1075;&#1088;&#1072;&#1084;&#1084;&#109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ermek.Abdibekov\Desktop\2017-10-06%20&#1040;&#1088;&#1082;&#1072;&#1083;&#1099;&#1082;\&#1040;&#1088;&#1082;&#1072;&#1083;&#1099;&#1082;%20&#1040;&#1085;&#1072;&#1083;&#1080;&#1090;&#1080;&#1082;&#107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ermek.Abdibekov\Desktop\2017-10-06%20&#1040;&#1088;&#1082;&#1072;&#1083;&#1099;&#1082;\&#1040;&#1088;&#1082;&#1072;&#1083;&#1099;&#1082;%20&#1040;&#1085;&#1072;&#1083;&#1080;&#1090;&#1080;&#1082;&#107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ermek.Abdibekov\Desktop\2017-10-06%20&#1040;&#1088;&#1082;&#1072;&#1083;&#1099;&#1082;\&#1040;&#1088;&#1082;&#1072;&#1083;&#1099;&#1082;%20&#1040;&#1085;&#1072;&#1083;&#1080;&#1090;&#1080;&#1082;&#107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ermek.Abdibekov\Desktop\2017-10-06%20&#1040;&#1088;&#1082;&#1072;&#1083;&#1099;&#1082;\&#1040;&#1088;&#1082;&#1072;&#1083;&#1099;&#1082;%20&#1040;&#1085;&#1072;&#1083;&#1080;&#1090;&#1080;&#1082;&#107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ermek.Abdibekov\Desktop\2017-10-06%20&#1040;&#1088;&#1082;&#1072;&#1083;&#1099;&#1082;\&#1040;&#1088;&#1082;&#1072;&#1083;&#1099;&#1082;%20&#1040;&#1085;&#1072;&#1083;&#1080;&#1090;&#1080;&#1082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158838383838388"/>
          <c:y val="2.0785214348206467E-2"/>
          <c:w val="0.63682386363636379"/>
          <c:h val="0.73543963254593192"/>
        </c:manualLayout>
      </c:layout>
      <c:doughnut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5</a:t>
                    </a:r>
                    <a:r>
                      <a:rPr lang="ru-RU" smtClean="0"/>
                      <a:t>% </a:t>
                    </a:r>
                    <a:r>
                      <a:rPr lang="ru-RU" sz="500" smtClean="0"/>
                      <a:t>проектов</a:t>
                    </a:r>
                    <a:endParaRPr lang="ru-RU" sz="50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Лист1!$A$3:$A$4</c:f>
              <c:strCache>
                <c:ptCount val="2"/>
                <c:pt idx="0">
                  <c:v>Южные регионы области</c:v>
                </c:pt>
                <c:pt idx="1">
                  <c:v>Прочие регионы области</c:v>
                </c:pt>
              </c:strCache>
            </c:strRef>
          </c:cat>
          <c:val>
            <c:numRef>
              <c:f>Лист1!$B$3:$B$4</c:f>
              <c:numCache>
                <c:formatCode>General</c:formatCode>
                <c:ptCount val="2"/>
                <c:pt idx="0">
                  <c:v>34</c:v>
                </c:pt>
                <c:pt idx="1">
                  <c:v>714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3"/>
      </c:doughnutChart>
    </c:plotArea>
    <c:legend>
      <c:legendPos val="b"/>
      <c:layout>
        <c:manualLayout>
          <c:xMode val="edge"/>
          <c:yMode val="edge"/>
          <c:x val="0"/>
          <c:y val="0.78010425780110815"/>
          <c:w val="0.988375"/>
          <c:h val="0.2198957421988918"/>
        </c:manualLayout>
      </c:layout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158838383838388"/>
          <c:y val="2.0785214348206481E-2"/>
          <c:w val="0.63682386363636379"/>
          <c:h val="0.73543963254593192"/>
        </c:manualLayout>
      </c:layout>
      <c:doughnutChart>
        <c:varyColors val="1"/>
        <c:ser>
          <c:idx val="0"/>
          <c:order val="0"/>
          <c:dLbls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Занятость!$A$34:$A$35</c:f>
              <c:strCache>
                <c:ptCount val="2"/>
                <c:pt idx="0">
                  <c:v>Город</c:v>
                </c:pt>
                <c:pt idx="1">
                  <c:v>Село</c:v>
                </c:pt>
              </c:strCache>
            </c:strRef>
          </c:cat>
          <c:val>
            <c:numRef>
              <c:f>Занятость!$B$34:$B$35</c:f>
              <c:numCache>
                <c:formatCode>#,##0</c:formatCode>
                <c:ptCount val="2"/>
                <c:pt idx="0">
                  <c:v>4944</c:v>
                </c:pt>
                <c:pt idx="1">
                  <c:v>2853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3"/>
      </c:doughnutChart>
    </c:plotArea>
    <c:legend>
      <c:legendPos val="b"/>
      <c:layout/>
      <c:overlay val="0"/>
    </c:legend>
    <c:plotVisOnly val="1"/>
    <c:dispBlanksAs val="zero"/>
    <c:showDLblsOverMax val="0"/>
  </c:chart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635101010101013E-2"/>
          <c:y val="1.7133275007290725E-3"/>
          <c:w val="0.8869949494949495"/>
          <c:h val="0.99828667249927094"/>
        </c:manualLayout>
      </c:layout>
      <c:doughnut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Лист4!$A$26:$A$31</c:f>
              <c:strCache>
                <c:ptCount val="6"/>
                <c:pt idx="0">
                  <c:v>Сель.хоз.</c:v>
                </c:pt>
                <c:pt idx="1">
                  <c:v>Промышленность</c:v>
                </c:pt>
                <c:pt idx="2">
                  <c:v>Строительство</c:v>
                </c:pt>
                <c:pt idx="3">
                  <c:v>Торговля</c:v>
                </c:pt>
                <c:pt idx="4">
                  <c:v>Транспорт, склады</c:v>
                </c:pt>
                <c:pt idx="5">
                  <c:v>Прочие сектора</c:v>
                </c:pt>
              </c:strCache>
            </c:strRef>
          </c:cat>
          <c:val>
            <c:numRef>
              <c:f>Лист4!$B$26:$B$31</c:f>
              <c:numCache>
                <c:formatCode>General</c:formatCode>
                <c:ptCount val="6"/>
                <c:pt idx="0">
                  <c:v>53</c:v>
                </c:pt>
                <c:pt idx="1">
                  <c:v>22</c:v>
                </c:pt>
                <c:pt idx="2">
                  <c:v>29</c:v>
                </c:pt>
                <c:pt idx="3">
                  <c:v>87</c:v>
                </c:pt>
                <c:pt idx="4">
                  <c:v>15</c:v>
                </c:pt>
                <c:pt idx="5">
                  <c:v>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229797979797984E-2"/>
          <c:y val="9.9664625255175784E-4"/>
          <c:w val="0.85702840909090905"/>
          <c:h val="0.98974409448818923"/>
        </c:manualLayout>
      </c:layout>
      <c:doughnut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Лист4!$A$26:$A$31</c:f>
              <c:strCache>
                <c:ptCount val="6"/>
                <c:pt idx="0">
                  <c:v>Сель.хоз.</c:v>
                </c:pt>
                <c:pt idx="1">
                  <c:v>Промышленность</c:v>
                </c:pt>
                <c:pt idx="2">
                  <c:v>Строительство</c:v>
                </c:pt>
                <c:pt idx="3">
                  <c:v>Торговля</c:v>
                </c:pt>
                <c:pt idx="4">
                  <c:v>Транспорт, склады</c:v>
                </c:pt>
                <c:pt idx="5">
                  <c:v>Прочие сектора</c:v>
                </c:pt>
              </c:strCache>
            </c:strRef>
          </c:cat>
          <c:val>
            <c:numRef>
              <c:f>Лист4!$C$26:$C$31</c:f>
              <c:numCache>
                <c:formatCode>General</c:formatCode>
                <c:ptCount val="6"/>
                <c:pt idx="0">
                  <c:v>33</c:v>
                </c:pt>
                <c:pt idx="1">
                  <c:v>10</c:v>
                </c:pt>
                <c:pt idx="2">
                  <c:v>13</c:v>
                </c:pt>
                <c:pt idx="3">
                  <c:v>23</c:v>
                </c:pt>
                <c:pt idx="4">
                  <c:v>8</c:v>
                </c:pt>
                <c:pt idx="5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582070707070708E-2"/>
          <c:y val="0"/>
          <c:w val="0.89501262626262612"/>
          <c:h val="1"/>
        </c:manualLayout>
      </c:layout>
      <c:doughnut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Лист4!$A$26:$A$31</c:f>
              <c:strCache>
                <c:ptCount val="6"/>
                <c:pt idx="0">
                  <c:v>Сель.хоз.</c:v>
                </c:pt>
                <c:pt idx="1">
                  <c:v>Промышленность</c:v>
                </c:pt>
                <c:pt idx="2">
                  <c:v>Строительство</c:v>
                </c:pt>
                <c:pt idx="3">
                  <c:v>Торговля</c:v>
                </c:pt>
                <c:pt idx="4">
                  <c:v>Транспорт, склады</c:v>
                </c:pt>
                <c:pt idx="5">
                  <c:v>Прочие сектора</c:v>
                </c:pt>
              </c:strCache>
            </c:strRef>
          </c:cat>
          <c:val>
            <c:numRef>
              <c:f>Лист4!$D$26:$D$31</c:f>
              <c:numCache>
                <c:formatCode>General</c:formatCode>
                <c:ptCount val="6"/>
                <c:pt idx="0">
                  <c:v>14</c:v>
                </c:pt>
                <c:pt idx="1">
                  <c:v>4</c:v>
                </c:pt>
                <c:pt idx="2">
                  <c:v>7</c:v>
                </c:pt>
                <c:pt idx="3">
                  <c:v>7</c:v>
                </c:pt>
                <c:pt idx="4">
                  <c:v>4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710317460317497E-3"/>
          <c:y val="2.1496575162041297E-2"/>
          <c:w val="0.49846944444444452"/>
          <c:h val="0.95910962611962935"/>
        </c:manualLayout>
      </c:layout>
      <c:doughnut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ИП!$A$23:$A$28</c:f>
              <c:strCache>
                <c:ptCount val="6"/>
                <c:pt idx="0">
                  <c:v>Промышленность</c:v>
                </c:pt>
                <c:pt idx="1">
                  <c:v>Строительство</c:v>
                </c:pt>
                <c:pt idx="2">
                  <c:v>Торговля</c:v>
                </c:pt>
                <c:pt idx="3">
                  <c:v>Транспорт, склады</c:v>
                </c:pt>
                <c:pt idx="4">
                  <c:v>Проживание, питание</c:v>
                </c:pt>
                <c:pt idx="5">
                  <c:v>Прочие сектора</c:v>
                </c:pt>
              </c:strCache>
            </c:strRef>
          </c:cat>
          <c:val>
            <c:numRef>
              <c:f>ИП!$B$23:$B$28</c:f>
              <c:numCache>
                <c:formatCode>#,##0</c:formatCode>
                <c:ptCount val="6"/>
                <c:pt idx="0">
                  <c:v>61</c:v>
                </c:pt>
                <c:pt idx="1">
                  <c:v>61</c:v>
                </c:pt>
                <c:pt idx="2">
                  <c:v>1168</c:v>
                </c:pt>
                <c:pt idx="3">
                  <c:v>279</c:v>
                </c:pt>
                <c:pt idx="4">
                  <c:v>70</c:v>
                </c:pt>
                <c:pt idx="5">
                  <c:v>479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087436507936508"/>
          <c:y val="6.2590049454186752E-2"/>
          <c:w val="0.47620000000000001"/>
          <c:h val="0.87481990109162655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50396825396826E-2"/>
          <c:y val="6.4213325677618576E-3"/>
          <c:w val="0.50800674603174589"/>
          <c:h val="0.9774604355053117"/>
        </c:manualLayout>
      </c:layout>
      <c:doughnut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КХ!$A$26:$A$33</c:f>
              <c:strCache>
                <c:ptCount val="8"/>
                <c:pt idx="0">
                  <c:v>Зерновые культуры</c:v>
                </c:pt>
                <c:pt idx="1">
                  <c:v>КРС, молоч.скот</c:v>
                </c:pt>
                <c:pt idx="2">
                  <c:v>Разведение лошадей</c:v>
                </c:pt>
                <c:pt idx="3">
                  <c:v>Картофель</c:v>
                </c:pt>
                <c:pt idx="4">
                  <c:v>Овцы и козы</c:v>
                </c:pt>
                <c:pt idx="5">
                  <c:v>Пр. животноводство</c:v>
                </c:pt>
                <c:pt idx="6">
                  <c:v>Пр. растениеводство</c:v>
                </c:pt>
                <c:pt idx="7">
                  <c:v>Охота, рыбалка</c:v>
                </c:pt>
              </c:strCache>
            </c:strRef>
          </c:cat>
          <c:val>
            <c:numRef>
              <c:f>КХ!$B$26:$B$33</c:f>
              <c:numCache>
                <c:formatCode>General</c:formatCode>
                <c:ptCount val="8"/>
                <c:pt idx="0">
                  <c:v>271</c:v>
                </c:pt>
                <c:pt idx="1">
                  <c:v>60</c:v>
                </c:pt>
                <c:pt idx="2">
                  <c:v>12</c:v>
                </c:pt>
                <c:pt idx="3">
                  <c:v>11</c:v>
                </c:pt>
                <c:pt idx="4">
                  <c:v>8</c:v>
                </c:pt>
                <c:pt idx="5">
                  <c:v>9</c:v>
                </c:pt>
                <c:pt idx="6">
                  <c:v>7</c:v>
                </c:pt>
                <c:pt idx="7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2156626984126953"/>
          <c:y val="6.2590049454186752E-2"/>
          <c:w val="0.46337738095238101"/>
          <c:h val="0.87481990109162655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158838383838388"/>
          <c:y val="2.0785214348206467E-2"/>
          <c:w val="0.63682386363636379"/>
          <c:h val="0.73543963254593192"/>
        </c:manualLayout>
      </c:layout>
      <c:doughnut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11</a:t>
                    </a:r>
                    <a:r>
                      <a:rPr lang="ru-RU" smtClean="0"/>
                      <a:t>% </a:t>
                    </a:r>
                    <a:r>
                      <a:rPr lang="ru-RU" sz="500" smtClean="0"/>
                      <a:t>проектов</a:t>
                    </a:r>
                    <a:endParaRPr lang="ru-RU" sz="50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Лист1!$A$20:$A$21</c:f>
              <c:strCache>
                <c:ptCount val="2"/>
                <c:pt idx="0">
                  <c:v>Южные регионы области</c:v>
                </c:pt>
                <c:pt idx="1">
                  <c:v>Прочие регионы области</c:v>
                </c:pt>
              </c:strCache>
            </c:strRef>
          </c:cat>
          <c:val>
            <c:numRef>
              <c:f>Лист1!$B$20:$B$21</c:f>
              <c:numCache>
                <c:formatCode>General</c:formatCode>
                <c:ptCount val="2"/>
                <c:pt idx="0">
                  <c:v>26</c:v>
                </c:pt>
                <c:pt idx="1">
                  <c:v>220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3"/>
      </c:doughnutChart>
    </c:plotArea>
    <c:legend>
      <c:legendPos val="b"/>
      <c:layout>
        <c:manualLayout>
          <c:xMode val="edge"/>
          <c:yMode val="edge"/>
          <c:x val="0"/>
          <c:y val="0.78010425780110815"/>
          <c:w val="0.988375"/>
          <c:h val="0.2198957421988918"/>
        </c:manualLayout>
      </c:layout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158838383838388"/>
          <c:y val="2.0785214348206467E-2"/>
          <c:w val="0.63682386363636379"/>
          <c:h val="0.73543963254593192"/>
        </c:manualLayout>
      </c:layout>
      <c:doughnut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12</a:t>
                    </a:r>
                    <a:r>
                      <a:rPr lang="ru-RU" dirty="0" smtClean="0"/>
                      <a:t>%</a:t>
                    </a:r>
                  </a:p>
                  <a:p>
                    <a:r>
                      <a:rPr lang="ru-RU" sz="500" dirty="0" smtClean="0"/>
                      <a:t>проектов</a:t>
                    </a:r>
                    <a:endParaRPr lang="ru-RU" sz="50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Лист1!$A$37:$A$38</c:f>
              <c:strCache>
                <c:ptCount val="2"/>
                <c:pt idx="0">
                  <c:v>Южные регионы области</c:v>
                </c:pt>
                <c:pt idx="1">
                  <c:v>Прочие регионы области</c:v>
                </c:pt>
              </c:strCache>
            </c:strRef>
          </c:cat>
          <c:val>
            <c:numRef>
              <c:f>Лист1!$B$37:$B$38</c:f>
              <c:numCache>
                <c:formatCode>General</c:formatCode>
                <c:ptCount val="2"/>
                <c:pt idx="0">
                  <c:v>5</c:v>
                </c:pt>
                <c:pt idx="1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3"/>
      </c:doughnutChart>
    </c:plotArea>
    <c:legend>
      <c:legendPos val="b"/>
      <c:layout>
        <c:manualLayout>
          <c:xMode val="edge"/>
          <c:yMode val="edge"/>
          <c:x val="0"/>
          <c:y val="0.78010425780110815"/>
          <c:w val="0.988375"/>
          <c:h val="0.2198957421988918"/>
        </c:manualLayout>
      </c:layout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158838383838388"/>
          <c:y val="2.0785214348206467E-2"/>
          <c:w val="0.63682386363636379"/>
          <c:h val="0.73543963254593192"/>
        </c:manualLayout>
      </c:layout>
      <c:doughnut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6</a:t>
                    </a:r>
                    <a:r>
                      <a:rPr lang="ru-RU" dirty="0" smtClean="0"/>
                      <a:t>%</a:t>
                    </a:r>
                  </a:p>
                  <a:p>
                    <a:r>
                      <a:rPr lang="ru-RU" sz="500" dirty="0" smtClean="0"/>
                      <a:t>проектов</a:t>
                    </a:r>
                    <a:endParaRPr lang="ru-RU" sz="50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Лист1!$A$53:$A$54</c:f>
              <c:strCache>
                <c:ptCount val="2"/>
                <c:pt idx="0">
                  <c:v>Южные регионы области</c:v>
                </c:pt>
                <c:pt idx="1">
                  <c:v>Прочие регионы области</c:v>
                </c:pt>
              </c:strCache>
            </c:strRef>
          </c:cat>
          <c:val>
            <c:numRef>
              <c:f>Лист1!$B$53:$B$54</c:f>
              <c:numCache>
                <c:formatCode>General</c:formatCode>
                <c:ptCount val="2"/>
                <c:pt idx="0">
                  <c:v>1</c:v>
                </c:pt>
                <c:pt idx="1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3"/>
      </c:doughnutChart>
    </c:plotArea>
    <c:legend>
      <c:legendPos val="b"/>
      <c:layout>
        <c:manualLayout>
          <c:xMode val="edge"/>
          <c:yMode val="edge"/>
          <c:x val="0"/>
          <c:y val="0.78010425780110815"/>
          <c:w val="0.988375"/>
          <c:h val="0.2198957421988918"/>
        </c:manualLayout>
      </c:layout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980010716653515E-2"/>
          <c:y val="2.7607538641003238E-2"/>
          <c:w val="0.94151613401265977"/>
          <c:h val="0.94478528725575972"/>
        </c:manualLayout>
      </c:layout>
      <c:doughnutChart>
        <c:varyColors val="1"/>
        <c:ser>
          <c:idx val="0"/>
          <c:order val="0"/>
          <c:spPr>
            <a:ln w="38100"/>
          </c:spP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'Выпуск продукции'!$A$32:$A$35</c:f>
              <c:strCache>
                <c:ptCount val="4"/>
                <c:pt idx="0">
                  <c:v>Промышленность</c:v>
                </c:pt>
                <c:pt idx="1">
                  <c:v>Сельское хозяйство</c:v>
                </c:pt>
                <c:pt idx="2">
                  <c:v>Строительство</c:v>
                </c:pt>
                <c:pt idx="3">
                  <c:v>Складирование</c:v>
                </c:pt>
              </c:strCache>
            </c:strRef>
          </c:cat>
          <c:val>
            <c:numRef>
              <c:f>'Выпуск продукции'!$B$32:$B$35</c:f>
              <c:numCache>
                <c:formatCode>0%</c:formatCode>
                <c:ptCount val="4"/>
                <c:pt idx="0">
                  <c:v>0.25</c:v>
                </c:pt>
                <c:pt idx="1">
                  <c:v>0.4</c:v>
                </c:pt>
                <c:pt idx="2">
                  <c:v>0.3000000000000001</c:v>
                </c:pt>
                <c:pt idx="3">
                  <c:v>5.0000000000000017E-2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400" b="1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Занятость!$A$5</c:f>
              <c:strCache>
                <c:ptCount val="1"/>
                <c:pt idx="0">
                  <c:v>Рабочая сила</c:v>
                </c:pt>
              </c:strCache>
            </c:strRef>
          </c:tx>
          <c:invertIfNegative val="0"/>
          <c:cat>
            <c:strRef>
              <c:f>Занятость!$B$4:$D$4</c:f>
              <c:strCache>
                <c:ptCount val="3"/>
                <c:pt idx="0">
                  <c:v>2014 г.</c:v>
                </c:pt>
                <c:pt idx="1">
                  <c:v>2015 г.</c:v>
                </c:pt>
                <c:pt idx="2">
                  <c:v>2016 г.</c:v>
                </c:pt>
              </c:strCache>
            </c:strRef>
          </c:cat>
          <c:val>
            <c:numRef>
              <c:f>Занятость!$B$5:$D$5</c:f>
              <c:numCache>
                <c:formatCode>#,##0</c:formatCode>
                <c:ptCount val="3"/>
                <c:pt idx="0">
                  <c:v>23392</c:v>
                </c:pt>
                <c:pt idx="1">
                  <c:v>22201</c:v>
                </c:pt>
                <c:pt idx="2">
                  <c:v>23531</c:v>
                </c:pt>
              </c:numCache>
            </c:numRef>
          </c:val>
        </c:ser>
        <c:ser>
          <c:idx val="1"/>
          <c:order val="1"/>
          <c:tx>
            <c:strRef>
              <c:f>Занятость!$A$6</c:f>
              <c:strCache>
                <c:ptCount val="1"/>
                <c:pt idx="0">
                  <c:v>Не рабочая сила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Занятость!$B$4:$D$4</c:f>
              <c:strCache>
                <c:ptCount val="3"/>
                <c:pt idx="0">
                  <c:v>2014 г.</c:v>
                </c:pt>
                <c:pt idx="1">
                  <c:v>2015 г.</c:v>
                </c:pt>
                <c:pt idx="2">
                  <c:v>2016 г.</c:v>
                </c:pt>
              </c:strCache>
            </c:strRef>
          </c:cat>
          <c:val>
            <c:numRef>
              <c:f>Занятость!$B$6:$D$6</c:f>
              <c:numCache>
                <c:formatCode>#,##0</c:formatCode>
                <c:ptCount val="3"/>
                <c:pt idx="0">
                  <c:v>8712</c:v>
                </c:pt>
                <c:pt idx="1">
                  <c:v>7533</c:v>
                </c:pt>
                <c:pt idx="2">
                  <c:v>7762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3"/>
        <c:overlap val="100"/>
        <c:axId val="37967360"/>
        <c:axId val="37991936"/>
      </c:barChart>
      <c:catAx>
        <c:axId val="37967360"/>
        <c:scaling>
          <c:orientation val="minMax"/>
        </c:scaling>
        <c:delete val="0"/>
        <c:axPos val="l"/>
        <c:majorTickMark val="none"/>
        <c:minorTickMark val="none"/>
        <c:tickLblPos val="nextTo"/>
        <c:crossAx val="37991936"/>
        <c:crosses val="autoZero"/>
        <c:auto val="1"/>
        <c:lblAlgn val="ctr"/>
        <c:lblOffset val="100"/>
        <c:noMultiLvlLbl val="0"/>
      </c:catAx>
      <c:valAx>
        <c:axId val="37991936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crossAx val="379673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Занятость!$A$25</c:f>
              <c:strCache>
                <c:ptCount val="1"/>
                <c:pt idx="0">
                  <c:v>наемные</c:v>
                </c:pt>
              </c:strCache>
            </c:strRef>
          </c:tx>
          <c:invertIfNegative val="0"/>
          <c:cat>
            <c:strRef>
              <c:f>Занятость!$B$4:$D$4</c:f>
              <c:strCache>
                <c:ptCount val="3"/>
                <c:pt idx="0">
                  <c:v>2014 г.</c:v>
                </c:pt>
                <c:pt idx="1">
                  <c:v>2015 г.</c:v>
                </c:pt>
                <c:pt idx="2">
                  <c:v>2016 г.</c:v>
                </c:pt>
              </c:strCache>
            </c:strRef>
          </c:cat>
          <c:val>
            <c:numRef>
              <c:f>Занятость!$B$25:$D$25</c:f>
              <c:numCache>
                <c:formatCode>#,##0</c:formatCode>
                <c:ptCount val="3"/>
                <c:pt idx="0">
                  <c:v>14046</c:v>
                </c:pt>
                <c:pt idx="1">
                  <c:v>13293</c:v>
                </c:pt>
                <c:pt idx="2">
                  <c:v>14624</c:v>
                </c:pt>
              </c:numCache>
            </c:numRef>
          </c:val>
        </c:ser>
        <c:ser>
          <c:idx val="1"/>
          <c:order val="1"/>
          <c:tx>
            <c:strRef>
              <c:f>Занятость!$A$26</c:f>
              <c:strCache>
                <c:ptCount val="1"/>
                <c:pt idx="0">
                  <c:v>самозанятые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Занятость!$B$4:$D$4</c:f>
              <c:strCache>
                <c:ptCount val="3"/>
                <c:pt idx="0">
                  <c:v>2014 г.</c:v>
                </c:pt>
                <c:pt idx="1">
                  <c:v>2015 г.</c:v>
                </c:pt>
                <c:pt idx="2">
                  <c:v>2016 г.</c:v>
                </c:pt>
              </c:strCache>
            </c:strRef>
          </c:cat>
          <c:val>
            <c:numRef>
              <c:f>Занятость!$B$26:$D$26</c:f>
              <c:numCache>
                <c:formatCode>#,##0</c:formatCode>
                <c:ptCount val="3"/>
                <c:pt idx="0">
                  <c:v>6756</c:v>
                </c:pt>
                <c:pt idx="1">
                  <c:v>8838</c:v>
                </c:pt>
                <c:pt idx="2">
                  <c:v>7797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3"/>
        <c:overlap val="100"/>
        <c:axId val="38003840"/>
        <c:axId val="38084992"/>
      </c:barChart>
      <c:catAx>
        <c:axId val="38003840"/>
        <c:scaling>
          <c:orientation val="minMax"/>
        </c:scaling>
        <c:delete val="0"/>
        <c:axPos val="l"/>
        <c:majorTickMark val="none"/>
        <c:minorTickMark val="none"/>
        <c:tickLblPos val="nextTo"/>
        <c:crossAx val="38084992"/>
        <c:crosses val="autoZero"/>
        <c:auto val="1"/>
        <c:lblAlgn val="ctr"/>
        <c:lblOffset val="100"/>
        <c:noMultiLvlLbl val="0"/>
      </c:catAx>
      <c:valAx>
        <c:axId val="38084992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crossAx val="380038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Занятость!$A$10</c:f>
              <c:strCache>
                <c:ptCount val="1"/>
                <c:pt idx="0">
                  <c:v>Занято</c:v>
                </c:pt>
              </c:strCache>
            </c:strRef>
          </c:tx>
          <c:invertIfNegative val="0"/>
          <c:cat>
            <c:strRef>
              <c:f>Занятость!$B$9:$D$9</c:f>
              <c:strCache>
                <c:ptCount val="3"/>
                <c:pt idx="0">
                  <c:v>2014 г.</c:v>
                </c:pt>
                <c:pt idx="1">
                  <c:v>2015 г.</c:v>
                </c:pt>
                <c:pt idx="2">
                  <c:v>2016 г.</c:v>
                </c:pt>
              </c:strCache>
            </c:strRef>
          </c:cat>
          <c:val>
            <c:numRef>
              <c:f>Занятость!$B$10:$D$10</c:f>
              <c:numCache>
                <c:formatCode>#,##0</c:formatCode>
                <c:ptCount val="3"/>
                <c:pt idx="0">
                  <c:v>20802</c:v>
                </c:pt>
                <c:pt idx="1">
                  <c:v>22131</c:v>
                </c:pt>
                <c:pt idx="2">
                  <c:v>22421</c:v>
                </c:pt>
              </c:numCache>
            </c:numRef>
          </c:val>
        </c:ser>
        <c:ser>
          <c:idx val="1"/>
          <c:order val="1"/>
          <c:tx>
            <c:strRef>
              <c:f>Занятость!$A$11</c:f>
              <c:strCache>
                <c:ptCount val="1"/>
                <c:pt idx="0">
                  <c:v>Безработные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Занятость!$B$9:$D$9</c:f>
              <c:strCache>
                <c:ptCount val="3"/>
                <c:pt idx="0">
                  <c:v>2014 г.</c:v>
                </c:pt>
                <c:pt idx="1">
                  <c:v>2015 г.</c:v>
                </c:pt>
                <c:pt idx="2">
                  <c:v>2016 г.</c:v>
                </c:pt>
              </c:strCache>
            </c:strRef>
          </c:cat>
          <c:val>
            <c:numRef>
              <c:f>Занятость!$B$11:$D$11</c:f>
              <c:numCache>
                <c:formatCode>#,##0</c:formatCode>
                <c:ptCount val="3"/>
                <c:pt idx="0">
                  <c:v>1399</c:v>
                </c:pt>
                <c:pt idx="1">
                  <c:v>1261</c:v>
                </c:pt>
                <c:pt idx="2">
                  <c:v>1110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3"/>
        <c:overlap val="100"/>
        <c:axId val="38112256"/>
        <c:axId val="38136832"/>
      </c:barChart>
      <c:catAx>
        <c:axId val="38112256"/>
        <c:scaling>
          <c:orientation val="minMax"/>
        </c:scaling>
        <c:delete val="0"/>
        <c:axPos val="l"/>
        <c:majorTickMark val="none"/>
        <c:minorTickMark val="none"/>
        <c:tickLblPos val="nextTo"/>
        <c:crossAx val="38136832"/>
        <c:crosses val="autoZero"/>
        <c:auto val="1"/>
        <c:lblAlgn val="ctr"/>
        <c:lblOffset val="100"/>
        <c:noMultiLvlLbl val="0"/>
      </c:catAx>
      <c:valAx>
        <c:axId val="38136832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crossAx val="381122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158838383838388"/>
          <c:y val="2.0785214348206467E-2"/>
          <c:w val="0.63682386363636379"/>
          <c:h val="0.73543963254593192"/>
        </c:manualLayout>
      </c:layout>
      <c:doughnutChart>
        <c:varyColors val="1"/>
        <c:ser>
          <c:idx val="0"/>
          <c:order val="0"/>
          <c:dLbls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Занятость!$A$17:$A$18</c:f>
              <c:strCache>
                <c:ptCount val="2"/>
                <c:pt idx="0">
                  <c:v>Город</c:v>
                </c:pt>
                <c:pt idx="1">
                  <c:v>Село</c:v>
                </c:pt>
              </c:strCache>
            </c:strRef>
          </c:cat>
          <c:val>
            <c:numRef>
              <c:f>Занятость!$B$17:$B$18</c:f>
              <c:numCache>
                <c:formatCode>#,##0</c:formatCode>
                <c:ptCount val="2"/>
                <c:pt idx="0">
                  <c:v>16147</c:v>
                </c:pt>
                <c:pt idx="1">
                  <c:v>6274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3"/>
      </c:doughnutChart>
    </c:plotArea>
    <c:legend>
      <c:legendPos val="b"/>
      <c:layout/>
      <c:overlay val="0"/>
    </c:legend>
    <c:plotVisOnly val="1"/>
    <c:dispBlanksAs val="zero"/>
    <c:showDLblsOverMax val="0"/>
  </c:chart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43D5BE-47FA-41E9-A45E-4A6BC3AF59C8}" type="doc">
      <dgm:prSet loTypeId="urn:microsoft.com/office/officeart/2005/8/layout/cycle8" loCatId="cycle" qsTypeId="urn:microsoft.com/office/officeart/2005/8/quickstyle/simple1" qsCatId="simple" csTypeId="urn:microsoft.com/office/officeart/2005/8/colors/accent2_1" csCatId="accent2" phldr="1"/>
      <dgm:spPr/>
    </dgm:pt>
    <dgm:pt modelId="{8DD3D84B-9C6D-4206-8E73-23E0A76EA7A0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smtClean="0"/>
            <a:t>I</a:t>
          </a:r>
          <a:r>
            <a:rPr lang="ru-RU" sz="1400" dirty="0" smtClean="0"/>
            <a:t/>
          </a:r>
          <a:br>
            <a:rPr lang="ru-RU" sz="1400" dirty="0" smtClean="0"/>
          </a:br>
          <a:r>
            <a:rPr lang="ru-RU" sz="1400" dirty="0" smtClean="0"/>
            <a:t>Валовое накопление</a:t>
          </a:r>
          <a:endParaRPr lang="ru-RU" sz="1400" dirty="0"/>
        </a:p>
      </dgm:t>
    </dgm:pt>
    <dgm:pt modelId="{FB8A714E-7C70-4A79-B5F4-855ACE80B620}" type="parTrans" cxnId="{2358CA85-7863-448D-955C-936DC56B9EDA}">
      <dgm:prSet/>
      <dgm:spPr/>
      <dgm:t>
        <a:bodyPr/>
        <a:lstStyle/>
        <a:p>
          <a:endParaRPr lang="ru-RU" sz="1400"/>
        </a:p>
      </dgm:t>
    </dgm:pt>
    <dgm:pt modelId="{C80EF6B2-EB02-4ABC-803F-4DB2CC9A1B5E}" type="sibTrans" cxnId="{2358CA85-7863-448D-955C-936DC56B9EDA}">
      <dgm:prSet/>
      <dgm:spPr/>
      <dgm:t>
        <a:bodyPr/>
        <a:lstStyle/>
        <a:p>
          <a:endParaRPr lang="ru-RU" sz="1400"/>
        </a:p>
      </dgm:t>
    </dgm:pt>
    <dgm:pt modelId="{368E7657-6B62-41F3-962C-3FDF0DD57F92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 err="1" smtClean="0"/>
            <a:t>Xn</a:t>
          </a:r>
          <a:r>
            <a:rPr lang="en-US" sz="1400" dirty="0" smtClean="0"/>
            <a:t/>
          </a:r>
          <a:br>
            <a:rPr lang="en-US" sz="1400" dirty="0" smtClean="0"/>
          </a:br>
          <a:r>
            <a:rPr lang="ru-RU" sz="1400" dirty="0" smtClean="0"/>
            <a:t>Чистый экспорт</a:t>
          </a:r>
          <a:endParaRPr lang="ru-RU" sz="1400" dirty="0"/>
        </a:p>
      </dgm:t>
    </dgm:pt>
    <dgm:pt modelId="{9200726D-AEB5-495C-9F61-E81C06379EFB}" type="parTrans" cxnId="{97228AF2-F617-4F87-BFE2-3F9ED1A50FA8}">
      <dgm:prSet/>
      <dgm:spPr/>
      <dgm:t>
        <a:bodyPr/>
        <a:lstStyle/>
        <a:p>
          <a:endParaRPr lang="ru-RU" sz="1400"/>
        </a:p>
      </dgm:t>
    </dgm:pt>
    <dgm:pt modelId="{45423E46-D004-4F99-85B8-1C5B5251EA95}" type="sibTrans" cxnId="{97228AF2-F617-4F87-BFE2-3F9ED1A50FA8}">
      <dgm:prSet/>
      <dgm:spPr/>
      <dgm:t>
        <a:bodyPr/>
        <a:lstStyle/>
        <a:p>
          <a:endParaRPr lang="ru-RU" sz="1400"/>
        </a:p>
      </dgm:t>
    </dgm:pt>
    <dgm:pt modelId="{3C5B0A37-7C9A-4A2A-8144-AA7AA341233D}">
      <dgm:prSet phldrT="[Текст]" custT="1"/>
      <dgm:spPr/>
      <dgm:t>
        <a:bodyPr/>
        <a:lstStyle/>
        <a:p>
          <a:r>
            <a:rPr lang="en-US" sz="1800" b="1" dirty="0" smtClean="0"/>
            <a:t>G</a:t>
          </a:r>
          <a:r>
            <a:rPr lang="en-US" sz="1400" dirty="0" smtClean="0"/>
            <a:t/>
          </a:r>
          <a:br>
            <a:rPr lang="en-US" sz="1400" dirty="0" smtClean="0"/>
          </a:br>
          <a:r>
            <a:rPr lang="ru-RU" sz="1400" dirty="0" smtClean="0"/>
            <a:t>Потребление госорганов</a:t>
          </a:r>
          <a:endParaRPr lang="ru-RU" sz="1400" dirty="0"/>
        </a:p>
      </dgm:t>
    </dgm:pt>
    <dgm:pt modelId="{89265731-A840-48E0-A1EB-2345017F8FDB}" type="parTrans" cxnId="{589D077B-7E29-408C-B5EC-FE9A16F9C96D}">
      <dgm:prSet/>
      <dgm:spPr/>
      <dgm:t>
        <a:bodyPr/>
        <a:lstStyle/>
        <a:p>
          <a:endParaRPr lang="ru-RU" sz="1400"/>
        </a:p>
      </dgm:t>
    </dgm:pt>
    <dgm:pt modelId="{895E929D-56B9-4CDB-B737-B673128C8C44}" type="sibTrans" cxnId="{589D077B-7E29-408C-B5EC-FE9A16F9C96D}">
      <dgm:prSet/>
      <dgm:spPr/>
      <dgm:t>
        <a:bodyPr/>
        <a:lstStyle/>
        <a:p>
          <a:endParaRPr lang="ru-RU" sz="1400"/>
        </a:p>
      </dgm:t>
    </dgm:pt>
    <dgm:pt modelId="{8CCF656B-9DEF-47E8-B24B-0138A9420A11}">
      <dgm:prSet phldrT="[Текст]" custT="1"/>
      <dgm:spPr/>
      <dgm:t>
        <a:bodyPr/>
        <a:lstStyle/>
        <a:p>
          <a:r>
            <a:rPr lang="en-US" sz="1800" b="1" dirty="0" smtClean="0"/>
            <a:t>C</a:t>
          </a:r>
          <a:r>
            <a:rPr lang="en-US" sz="1400" dirty="0" smtClean="0"/>
            <a:t/>
          </a:r>
          <a:br>
            <a:rPr lang="en-US" sz="1400" dirty="0" smtClean="0"/>
          </a:br>
          <a:r>
            <a:rPr lang="ru-RU" sz="1400" dirty="0" smtClean="0"/>
            <a:t>Потребление дом. </a:t>
          </a:r>
          <a:r>
            <a:rPr lang="ru-RU" sz="1400" dirty="0" err="1" smtClean="0"/>
            <a:t>хоз-в</a:t>
          </a:r>
          <a:endParaRPr lang="ru-RU" sz="1400" dirty="0"/>
        </a:p>
      </dgm:t>
    </dgm:pt>
    <dgm:pt modelId="{B08E04AD-3CB6-4456-A103-35787DD6855D}" type="parTrans" cxnId="{614EC6A3-EF9C-453F-ACEC-709F380DCC37}">
      <dgm:prSet/>
      <dgm:spPr/>
      <dgm:t>
        <a:bodyPr/>
        <a:lstStyle/>
        <a:p>
          <a:endParaRPr lang="ru-RU" sz="1400"/>
        </a:p>
      </dgm:t>
    </dgm:pt>
    <dgm:pt modelId="{2985ABEB-FF47-4674-9264-62B3931E8973}" type="sibTrans" cxnId="{614EC6A3-EF9C-453F-ACEC-709F380DCC37}">
      <dgm:prSet/>
      <dgm:spPr/>
      <dgm:t>
        <a:bodyPr/>
        <a:lstStyle/>
        <a:p>
          <a:endParaRPr lang="ru-RU" sz="1400"/>
        </a:p>
      </dgm:t>
    </dgm:pt>
    <dgm:pt modelId="{9FD01299-4F53-4C5F-A229-BBEA6B348FD1}" type="pres">
      <dgm:prSet presAssocID="{AB43D5BE-47FA-41E9-A45E-4A6BC3AF59C8}" presName="compositeShape" presStyleCnt="0">
        <dgm:presLayoutVars>
          <dgm:chMax val="7"/>
          <dgm:dir/>
          <dgm:resizeHandles val="exact"/>
        </dgm:presLayoutVars>
      </dgm:prSet>
      <dgm:spPr/>
    </dgm:pt>
    <dgm:pt modelId="{FCABB5BA-AB83-4F16-8318-F0F2B11F09A8}" type="pres">
      <dgm:prSet presAssocID="{AB43D5BE-47FA-41E9-A45E-4A6BC3AF59C8}" presName="wedge1" presStyleLbl="node1" presStyleIdx="0" presStyleCnt="4"/>
      <dgm:spPr/>
      <dgm:t>
        <a:bodyPr/>
        <a:lstStyle/>
        <a:p>
          <a:endParaRPr lang="ru-RU"/>
        </a:p>
      </dgm:t>
    </dgm:pt>
    <dgm:pt modelId="{AB7D7FED-E749-463D-9DE1-FE3491F35397}" type="pres">
      <dgm:prSet presAssocID="{AB43D5BE-47FA-41E9-A45E-4A6BC3AF59C8}" presName="dummy1a" presStyleCnt="0"/>
      <dgm:spPr/>
    </dgm:pt>
    <dgm:pt modelId="{B237910E-944C-4357-8E88-B0AAB0A02D83}" type="pres">
      <dgm:prSet presAssocID="{AB43D5BE-47FA-41E9-A45E-4A6BC3AF59C8}" presName="dummy1b" presStyleCnt="0"/>
      <dgm:spPr/>
    </dgm:pt>
    <dgm:pt modelId="{C758D9ED-F222-49C5-B623-F367B8173524}" type="pres">
      <dgm:prSet presAssocID="{AB43D5BE-47FA-41E9-A45E-4A6BC3AF59C8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C9CB27-3B3C-45DB-A107-D53A6B21C6D2}" type="pres">
      <dgm:prSet presAssocID="{AB43D5BE-47FA-41E9-A45E-4A6BC3AF59C8}" presName="wedge2" presStyleLbl="node1" presStyleIdx="1" presStyleCnt="4"/>
      <dgm:spPr/>
      <dgm:t>
        <a:bodyPr/>
        <a:lstStyle/>
        <a:p>
          <a:endParaRPr lang="ru-RU"/>
        </a:p>
      </dgm:t>
    </dgm:pt>
    <dgm:pt modelId="{8B8D7FCC-18A4-4B72-9B59-3D3955E539E6}" type="pres">
      <dgm:prSet presAssocID="{AB43D5BE-47FA-41E9-A45E-4A6BC3AF59C8}" presName="dummy2a" presStyleCnt="0"/>
      <dgm:spPr/>
    </dgm:pt>
    <dgm:pt modelId="{69A02E09-41FF-4599-97F3-2522634CC626}" type="pres">
      <dgm:prSet presAssocID="{AB43D5BE-47FA-41E9-A45E-4A6BC3AF59C8}" presName="dummy2b" presStyleCnt="0"/>
      <dgm:spPr/>
    </dgm:pt>
    <dgm:pt modelId="{40FBE18B-03A3-4282-983F-08DFAA5F2A48}" type="pres">
      <dgm:prSet presAssocID="{AB43D5BE-47FA-41E9-A45E-4A6BC3AF59C8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1ED911-A600-4925-9564-87940D693A98}" type="pres">
      <dgm:prSet presAssocID="{AB43D5BE-47FA-41E9-A45E-4A6BC3AF59C8}" presName="wedge3" presStyleLbl="node1" presStyleIdx="2" presStyleCnt="4"/>
      <dgm:spPr/>
      <dgm:t>
        <a:bodyPr/>
        <a:lstStyle/>
        <a:p>
          <a:endParaRPr lang="ru-RU"/>
        </a:p>
      </dgm:t>
    </dgm:pt>
    <dgm:pt modelId="{0100F3BB-434B-44E4-A45F-61B99CF53EFC}" type="pres">
      <dgm:prSet presAssocID="{AB43D5BE-47FA-41E9-A45E-4A6BC3AF59C8}" presName="dummy3a" presStyleCnt="0"/>
      <dgm:spPr/>
    </dgm:pt>
    <dgm:pt modelId="{3280A455-52AF-4396-9AB8-2485B8738525}" type="pres">
      <dgm:prSet presAssocID="{AB43D5BE-47FA-41E9-A45E-4A6BC3AF59C8}" presName="dummy3b" presStyleCnt="0"/>
      <dgm:spPr/>
    </dgm:pt>
    <dgm:pt modelId="{6BCF2A09-160A-453E-BB83-FC0306273B11}" type="pres">
      <dgm:prSet presAssocID="{AB43D5BE-47FA-41E9-A45E-4A6BC3AF59C8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E0384C-C8B3-4730-9419-000AA8C56BDB}" type="pres">
      <dgm:prSet presAssocID="{AB43D5BE-47FA-41E9-A45E-4A6BC3AF59C8}" presName="wedge4" presStyleLbl="node1" presStyleIdx="3" presStyleCnt="4"/>
      <dgm:spPr/>
      <dgm:t>
        <a:bodyPr/>
        <a:lstStyle/>
        <a:p>
          <a:endParaRPr lang="ru-RU"/>
        </a:p>
      </dgm:t>
    </dgm:pt>
    <dgm:pt modelId="{35B3AA3A-BC50-45D7-9508-9A69459FD8CB}" type="pres">
      <dgm:prSet presAssocID="{AB43D5BE-47FA-41E9-A45E-4A6BC3AF59C8}" presName="dummy4a" presStyleCnt="0"/>
      <dgm:spPr/>
    </dgm:pt>
    <dgm:pt modelId="{93EC16D2-B02D-4120-B7FD-A099CE5E9884}" type="pres">
      <dgm:prSet presAssocID="{AB43D5BE-47FA-41E9-A45E-4A6BC3AF59C8}" presName="dummy4b" presStyleCnt="0"/>
      <dgm:spPr/>
    </dgm:pt>
    <dgm:pt modelId="{B2F23AE0-C0A2-4B13-801C-86599B22421B}" type="pres">
      <dgm:prSet presAssocID="{AB43D5BE-47FA-41E9-A45E-4A6BC3AF59C8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95939E-0AA9-4C05-8F20-437696BB8729}" type="pres">
      <dgm:prSet presAssocID="{C80EF6B2-EB02-4ABC-803F-4DB2CC9A1B5E}" presName="arrowWedge1" presStyleLbl="fgSibTrans2D1" presStyleIdx="0" presStyleCnt="4"/>
      <dgm:spPr>
        <a:solidFill>
          <a:schemeClr val="accent3">
            <a:lumMod val="40000"/>
            <a:lumOff val="60000"/>
          </a:schemeClr>
        </a:solidFill>
      </dgm:spPr>
    </dgm:pt>
    <dgm:pt modelId="{EFFF0C70-3E94-4985-ADB6-682A8408C9CE}" type="pres">
      <dgm:prSet presAssocID="{45423E46-D004-4F99-85B8-1C5B5251EA95}" presName="arrowWedge2" presStyleLbl="fgSibTrans2D1" presStyleIdx="1" presStyleCnt="4"/>
      <dgm:spPr>
        <a:solidFill>
          <a:schemeClr val="accent5">
            <a:lumMod val="60000"/>
            <a:lumOff val="40000"/>
          </a:schemeClr>
        </a:solidFill>
      </dgm:spPr>
    </dgm:pt>
    <dgm:pt modelId="{42E414FA-5800-496A-96F2-5E7AFBEF7261}" type="pres">
      <dgm:prSet presAssocID="{895E929D-56B9-4CDB-B737-B673128C8C44}" presName="arrowWedge3" presStyleLbl="fgSibTrans2D1" presStyleIdx="2" presStyleCnt="4"/>
      <dgm:spPr/>
    </dgm:pt>
    <dgm:pt modelId="{BA481E93-6412-41B7-AD13-ADA093D70981}" type="pres">
      <dgm:prSet presAssocID="{2985ABEB-FF47-4674-9264-62B3931E8973}" presName="arrowWedge4" presStyleLbl="fgSibTrans2D1" presStyleIdx="3" presStyleCnt="4"/>
      <dgm:spPr/>
    </dgm:pt>
  </dgm:ptLst>
  <dgm:cxnLst>
    <dgm:cxn modelId="{BD7FACE6-F65A-4042-BB6A-44967A01D4F0}" type="presOf" srcId="{3C5B0A37-7C9A-4A2A-8144-AA7AA341233D}" destId="{6BCF2A09-160A-453E-BB83-FC0306273B11}" srcOrd="1" destOrd="0" presId="urn:microsoft.com/office/officeart/2005/8/layout/cycle8"/>
    <dgm:cxn modelId="{059D449C-C088-4FC8-925A-7355D823B3CC}" type="presOf" srcId="{8CCF656B-9DEF-47E8-B24B-0138A9420A11}" destId="{B2F23AE0-C0A2-4B13-801C-86599B22421B}" srcOrd="1" destOrd="0" presId="urn:microsoft.com/office/officeart/2005/8/layout/cycle8"/>
    <dgm:cxn modelId="{CA2C8AB0-DB4F-4442-A811-C6412791AF04}" type="presOf" srcId="{8CCF656B-9DEF-47E8-B24B-0138A9420A11}" destId="{F7E0384C-C8B3-4730-9419-000AA8C56BDB}" srcOrd="0" destOrd="0" presId="urn:microsoft.com/office/officeart/2005/8/layout/cycle8"/>
    <dgm:cxn modelId="{97228AF2-F617-4F87-BFE2-3F9ED1A50FA8}" srcId="{AB43D5BE-47FA-41E9-A45E-4A6BC3AF59C8}" destId="{368E7657-6B62-41F3-962C-3FDF0DD57F92}" srcOrd="1" destOrd="0" parTransId="{9200726D-AEB5-495C-9F61-E81C06379EFB}" sibTransId="{45423E46-D004-4F99-85B8-1C5B5251EA95}"/>
    <dgm:cxn modelId="{91FF48A9-01DB-4BF3-80A0-B3D649E40892}" type="presOf" srcId="{8DD3D84B-9C6D-4206-8E73-23E0A76EA7A0}" destId="{C758D9ED-F222-49C5-B623-F367B8173524}" srcOrd="1" destOrd="0" presId="urn:microsoft.com/office/officeart/2005/8/layout/cycle8"/>
    <dgm:cxn modelId="{21C60665-EF11-42B9-91EF-597BECEB40C4}" type="presOf" srcId="{368E7657-6B62-41F3-962C-3FDF0DD57F92}" destId="{CBC9CB27-3B3C-45DB-A107-D53A6B21C6D2}" srcOrd="0" destOrd="0" presId="urn:microsoft.com/office/officeart/2005/8/layout/cycle8"/>
    <dgm:cxn modelId="{2358CA85-7863-448D-955C-936DC56B9EDA}" srcId="{AB43D5BE-47FA-41E9-A45E-4A6BC3AF59C8}" destId="{8DD3D84B-9C6D-4206-8E73-23E0A76EA7A0}" srcOrd="0" destOrd="0" parTransId="{FB8A714E-7C70-4A79-B5F4-855ACE80B620}" sibTransId="{C80EF6B2-EB02-4ABC-803F-4DB2CC9A1B5E}"/>
    <dgm:cxn modelId="{08F48DA2-76B1-41FC-9CB3-4E3DC53EAB3B}" type="presOf" srcId="{3C5B0A37-7C9A-4A2A-8144-AA7AA341233D}" destId="{F41ED911-A600-4925-9564-87940D693A98}" srcOrd="0" destOrd="0" presId="urn:microsoft.com/office/officeart/2005/8/layout/cycle8"/>
    <dgm:cxn modelId="{49B506F2-9D27-487D-AAE3-8B68CA35B335}" type="presOf" srcId="{8DD3D84B-9C6D-4206-8E73-23E0A76EA7A0}" destId="{FCABB5BA-AB83-4F16-8318-F0F2B11F09A8}" srcOrd="0" destOrd="0" presId="urn:microsoft.com/office/officeart/2005/8/layout/cycle8"/>
    <dgm:cxn modelId="{74EF14D3-B38B-4653-B5B4-4C273F44B854}" type="presOf" srcId="{AB43D5BE-47FA-41E9-A45E-4A6BC3AF59C8}" destId="{9FD01299-4F53-4C5F-A229-BBEA6B348FD1}" srcOrd="0" destOrd="0" presId="urn:microsoft.com/office/officeart/2005/8/layout/cycle8"/>
    <dgm:cxn modelId="{589D077B-7E29-408C-B5EC-FE9A16F9C96D}" srcId="{AB43D5BE-47FA-41E9-A45E-4A6BC3AF59C8}" destId="{3C5B0A37-7C9A-4A2A-8144-AA7AA341233D}" srcOrd="2" destOrd="0" parTransId="{89265731-A840-48E0-A1EB-2345017F8FDB}" sibTransId="{895E929D-56B9-4CDB-B737-B673128C8C44}"/>
    <dgm:cxn modelId="{614EC6A3-EF9C-453F-ACEC-709F380DCC37}" srcId="{AB43D5BE-47FA-41E9-A45E-4A6BC3AF59C8}" destId="{8CCF656B-9DEF-47E8-B24B-0138A9420A11}" srcOrd="3" destOrd="0" parTransId="{B08E04AD-3CB6-4456-A103-35787DD6855D}" sibTransId="{2985ABEB-FF47-4674-9264-62B3931E8973}"/>
    <dgm:cxn modelId="{97156F09-9A81-4B6D-85F7-E8DAE09FAAEC}" type="presOf" srcId="{368E7657-6B62-41F3-962C-3FDF0DD57F92}" destId="{40FBE18B-03A3-4282-983F-08DFAA5F2A48}" srcOrd="1" destOrd="0" presId="urn:microsoft.com/office/officeart/2005/8/layout/cycle8"/>
    <dgm:cxn modelId="{3724E939-12E7-4B86-8447-63A7CB7BC9C7}" type="presParOf" srcId="{9FD01299-4F53-4C5F-A229-BBEA6B348FD1}" destId="{FCABB5BA-AB83-4F16-8318-F0F2B11F09A8}" srcOrd="0" destOrd="0" presId="urn:microsoft.com/office/officeart/2005/8/layout/cycle8"/>
    <dgm:cxn modelId="{3D3D0918-00AB-4C91-97A8-3985802BD560}" type="presParOf" srcId="{9FD01299-4F53-4C5F-A229-BBEA6B348FD1}" destId="{AB7D7FED-E749-463D-9DE1-FE3491F35397}" srcOrd="1" destOrd="0" presId="urn:microsoft.com/office/officeart/2005/8/layout/cycle8"/>
    <dgm:cxn modelId="{9A14AFF3-7367-4000-9994-E4B74102D0EF}" type="presParOf" srcId="{9FD01299-4F53-4C5F-A229-BBEA6B348FD1}" destId="{B237910E-944C-4357-8E88-B0AAB0A02D83}" srcOrd="2" destOrd="0" presId="urn:microsoft.com/office/officeart/2005/8/layout/cycle8"/>
    <dgm:cxn modelId="{B5C95DAA-032C-41CD-AE5C-86B78C6889E6}" type="presParOf" srcId="{9FD01299-4F53-4C5F-A229-BBEA6B348FD1}" destId="{C758D9ED-F222-49C5-B623-F367B8173524}" srcOrd="3" destOrd="0" presId="urn:microsoft.com/office/officeart/2005/8/layout/cycle8"/>
    <dgm:cxn modelId="{2FD23427-3C36-4957-8C88-5E59482776C9}" type="presParOf" srcId="{9FD01299-4F53-4C5F-A229-BBEA6B348FD1}" destId="{CBC9CB27-3B3C-45DB-A107-D53A6B21C6D2}" srcOrd="4" destOrd="0" presId="urn:microsoft.com/office/officeart/2005/8/layout/cycle8"/>
    <dgm:cxn modelId="{DBBA2754-2C65-4018-9A61-BACE7B79C31C}" type="presParOf" srcId="{9FD01299-4F53-4C5F-A229-BBEA6B348FD1}" destId="{8B8D7FCC-18A4-4B72-9B59-3D3955E539E6}" srcOrd="5" destOrd="0" presId="urn:microsoft.com/office/officeart/2005/8/layout/cycle8"/>
    <dgm:cxn modelId="{09470806-4BFA-4FE2-9F3D-FC6D94B2FBFA}" type="presParOf" srcId="{9FD01299-4F53-4C5F-A229-BBEA6B348FD1}" destId="{69A02E09-41FF-4599-97F3-2522634CC626}" srcOrd="6" destOrd="0" presId="urn:microsoft.com/office/officeart/2005/8/layout/cycle8"/>
    <dgm:cxn modelId="{F8DDEBCD-AB8C-4C9B-8DF3-D1D6FB8B5C74}" type="presParOf" srcId="{9FD01299-4F53-4C5F-A229-BBEA6B348FD1}" destId="{40FBE18B-03A3-4282-983F-08DFAA5F2A48}" srcOrd="7" destOrd="0" presId="urn:microsoft.com/office/officeart/2005/8/layout/cycle8"/>
    <dgm:cxn modelId="{697BCE31-A752-4E79-9B76-971DCDB3B302}" type="presParOf" srcId="{9FD01299-4F53-4C5F-A229-BBEA6B348FD1}" destId="{F41ED911-A600-4925-9564-87940D693A98}" srcOrd="8" destOrd="0" presId="urn:microsoft.com/office/officeart/2005/8/layout/cycle8"/>
    <dgm:cxn modelId="{C5D6C161-746B-419B-8FEA-B1D9B80F9431}" type="presParOf" srcId="{9FD01299-4F53-4C5F-A229-BBEA6B348FD1}" destId="{0100F3BB-434B-44E4-A45F-61B99CF53EFC}" srcOrd="9" destOrd="0" presId="urn:microsoft.com/office/officeart/2005/8/layout/cycle8"/>
    <dgm:cxn modelId="{1C480B05-25F8-49B4-92B2-F0C835AD1B03}" type="presParOf" srcId="{9FD01299-4F53-4C5F-A229-BBEA6B348FD1}" destId="{3280A455-52AF-4396-9AB8-2485B8738525}" srcOrd="10" destOrd="0" presId="urn:microsoft.com/office/officeart/2005/8/layout/cycle8"/>
    <dgm:cxn modelId="{AD8FEBDA-453E-45BB-A97B-0EA27E312A9C}" type="presParOf" srcId="{9FD01299-4F53-4C5F-A229-BBEA6B348FD1}" destId="{6BCF2A09-160A-453E-BB83-FC0306273B11}" srcOrd="11" destOrd="0" presId="urn:microsoft.com/office/officeart/2005/8/layout/cycle8"/>
    <dgm:cxn modelId="{FE399436-0988-424B-87F5-71705055AA5C}" type="presParOf" srcId="{9FD01299-4F53-4C5F-A229-BBEA6B348FD1}" destId="{F7E0384C-C8B3-4730-9419-000AA8C56BDB}" srcOrd="12" destOrd="0" presId="urn:microsoft.com/office/officeart/2005/8/layout/cycle8"/>
    <dgm:cxn modelId="{53180983-5943-44BB-877E-148439C654AE}" type="presParOf" srcId="{9FD01299-4F53-4C5F-A229-BBEA6B348FD1}" destId="{35B3AA3A-BC50-45D7-9508-9A69459FD8CB}" srcOrd="13" destOrd="0" presId="urn:microsoft.com/office/officeart/2005/8/layout/cycle8"/>
    <dgm:cxn modelId="{35023DDA-327D-4E20-B65A-129D2A2E4F0E}" type="presParOf" srcId="{9FD01299-4F53-4C5F-A229-BBEA6B348FD1}" destId="{93EC16D2-B02D-4120-B7FD-A099CE5E9884}" srcOrd="14" destOrd="0" presId="urn:microsoft.com/office/officeart/2005/8/layout/cycle8"/>
    <dgm:cxn modelId="{02290CE9-F9F8-465F-BDE5-B42F096EF88E}" type="presParOf" srcId="{9FD01299-4F53-4C5F-A229-BBEA6B348FD1}" destId="{B2F23AE0-C0A2-4B13-801C-86599B22421B}" srcOrd="15" destOrd="0" presId="urn:microsoft.com/office/officeart/2005/8/layout/cycle8"/>
    <dgm:cxn modelId="{414DCF71-1D48-4113-9991-75A3BC2B9554}" type="presParOf" srcId="{9FD01299-4F53-4C5F-A229-BBEA6B348FD1}" destId="{1D95939E-0AA9-4C05-8F20-437696BB8729}" srcOrd="16" destOrd="0" presId="urn:microsoft.com/office/officeart/2005/8/layout/cycle8"/>
    <dgm:cxn modelId="{DC78D9EC-CE1E-4BFF-9699-2E8D7734D57E}" type="presParOf" srcId="{9FD01299-4F53-4C5F-A229-BBEA6B348FD1}" destId="{EFFF0C70-3E94-4985-ADB6-682A8408C9CE}" srcOrd="17" destOrd="0" presId="urn:microsoft.com/office/officeart/2005/8/layout/cycle8"/>
    <dgm:cxn modelId="{D77E02CF-0782-4651-BD85-0AF3231178AC}" type="presParOf" srcId="{9FD01299-4F53-4C5F-A229-BBEA6B348FD1}" destId="{42E414FA-5800-496A-96F2-5E7AFBEF7261}" srcOrd="18" destOrd="0" presId="urn:microsoft.com/office/officeart/2005/8/layout/cycle8"/>
    <dgm:cxn modelId="{28766C2F-1A9F-4A4C-AEA8-6AF33FFAB484}" type="presParOf" srcId="{9FD01299-4F53-4C5F-A229-BBEA6B348FD1}" destId="{BA481E93-6412-41B7-AD13-ADA093D70981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ABB5BA-AB83-4F16-8318-F0F2B11F09A8}">
      <dsp:nvSpPr>
        <dsp:cNvPr id="0" name=""/>
        <dsp:cNvSpPr/>
      </dsp:nvSpPr>
      <dsp:spPr>
        <a:xfrm>
          <a:off x="340953" y="219479"/>
          <a:ext cx="3027054" cy="3027054"/>
        </a:xfrm>
        <a:prstGeom prst="pie">
          <a:avLst>
            <a:gd name="adj1" fmla="val 16200000"/>
            <a:gd name="adj2" fmla="val 0"/>
          </a:avLst>
        </a:prstGeom>
        <a:solidFill>
          <a:schemeClr val="lt1"/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</a:t>
          </a:r>
          <a:r>
            <a:rPr lang="ru-RU" sz="1400" kern="1200" dirty="0" smtClean="0"/>
            <a:t/>
          </a:r>
          <a:br>
            <a:rPr lang="ru-RU" sz="1400" kern="1200" dirty="0" smtClean="0"/>
          </a:br>
          <a:r>
            <a:rPr lang="ru-RU" sz="1400" kern="1200" dirty="0" smtClean="0"/>
            <a:t>Валовое накопление</a:t>
          </a:r>
          <a:endParaRPr lang="ru-RU" sz="1400" kern="1200" dirty="0"/>
        </a:p>
      </dsp:txBody>
      <dsp:txXfrm>
        <a:off x="1947814" y="846872"/>
        <a:ext cx="1117127" cy="828836"/>
      </dsp:txXfrm>
    </dsp:sp>
    <dsp:sp modelId="{CBC9CB27-3B3C-45DB-A107-D53A6B21C6D2}">
      <dsp:nvSpPr>
        <dsp:cNvPr id="0" name=""/>
        <dsp:cNvSpPr/>
      </dsp:nvSpPr>
      <dsp:spPr>
        <a:xfrm>
          <a:off x="340953" y="321102"/>
          <a:ext cx="3027054" cy="3027054"/>
        </a:xfrm>
        <a:prstGeom prst="pie">
          <a:avLst>
            <a:gd name="adj1" fmla="val 0"/>
            <a:gd name="adj2" fmla="val 5400000"/>
          </a:avLst>
        </a:prstGeom>
        <a:solidFill>
          <a:schemeClr val="lt1"/>
        </a:solidFill>
        <a:ln w="190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Xn</a:t>
          </a:r>
          <a:r>
            <a:rPr lang="en-US" sz="1400" kern="1200" dirty="0" smtClean="0"/>
            <a:t/>
          </a:r>
          <a:br>
            <a:rPr lang="en-US" sz="1400" kern="1200" dirty="0" smtClean="0"/>
          </a:br>
          <a:r>
            <a:rPr lang="ru-RU" sz="1400" kern="1200" dirty="0" smtClean="0"/>
            <a:t>Чистый экспорт</a:t>
          </a:r>
          <a:endParaRPr lang="ru-RU" sz="1400" kern="1200" dirty="0"/>
        </a:p>
      </dsp:txBody>
      <dsp:txXfrm>
        <a:off x="1947814" y="1891927"/>
        <a:ext cx="1117127" cy="828836"/>
      </dsp:txXfrm>
    </dsp:sp>
    <dsp:sp modelId="{F41ED911-A600-4925-9564-87940D693A98}">
      <dsp:nvSpPr>
        <dsp:cNvPr id="0" name=""/>
        <dsp:cNvSpPr/>
      </dsp:nvSpPr>
      <dsp:spPr>
        <a:xfrm>
          <a:off x="239330" y="321102"/>
          <a:ext cx="3027054" cy="3027054"/>
        </a:xfrm>
        <a:prstGeom prst="pie">
          <a:avLst>
            <a:gd name="adj1" fmla="val 5400000"/>
            <a:gd name="adj2" fmla="val 108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G</a:t>
          </a:r>
          <a:r>
            <a:rPr lang="en-US" sz="1400" kern="1200" dirty="0" smtClean="0"/>
            <a:t/>
          </a:r>
          <a:br>
            <a:rPr lang="en-US" sz="1400" kern="1200" dirty="0" smtClean="0"/>
          </a:br>
          <a:r>
            <a:rPr lang="ru-RU" sz="1400" kern="1200" dirty="0" smtClean="0"/>
            <a:t>Потребление госорганов</a:t>
          </a:r>
          <a:endParaRPr lang="ru-RU" sz="1400" kern="1200" dirty="0"/>
        </a:p>
      </dsp:txBody>
      <dsp:txXfrm>
        <a:off x="542396" y="1891927"/>
        <a:ext cx="1117127" cy="828836"/>
      </dsp:txXfrm>
    </dsp:sp>
    <dsp:sp modelId="{F7E0384C-C8B3-4730-9419-000AA8C56BDB}">
      <dsp:nvSpPr>
        <dsp:cNvPr id="0" name=""/>
        <dsp:cNvSpPr/>
      </dsp:nvSpPr>
      <dsp:spPr>
        <a:xfrm>
          <a:off x="239330" y="219479"/>
          <a:ext cx="3027054" cy="3027054"/>
        </a:xfrm>
        <a:prstGeom prst="pie">
          <a:avLst>
            <a:gd name="adj1" fmla="val 108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</a:t>
          </a:r>
          <a:r>
            <a:rPr lang="en-US" sz="1400" kern="1200" dirty="0" smtClean="0"/>
            <a:t/>
          </a:r>
          <a:br>
            <a:rPr lang="en-US" sz="1400" kern="1200" dirty="0" smtClean="0"/>
          </a:br>
          <a:r>
            <a:rPr lang="ru-RU" sz="1400" kern="1200" dirty="0" smtClean="0"/>
            <a:t>Потребление дом. </a:t>
          </a:r>
          <a:r>
            <a:rPr lang="ru-RU" sz="1400" kern="1200" dirty="0" err="1" smtClean="0"/>
            <a:t>хоз-в</a:t>
          </a:r>
          <a:endParaRPr lang="ru-RU" sz="1400" kern="1200" dirty="0"/>
        </a:p>
      </dsp:txBody>
      <dsp:txXfrm>
        <a:off x="542396" y="846872"/>
        <a:ext cx="1117127" cy="828836"/>
      </dsp:txXfrm>
    </dsp:sp>
    <dsp:sp modelId="{1D95939E-0AA9-4C05-8F20-437696BB8729}">
      <dsp:nvSpPr>
        <dsp:cNvPr id="0" name=""/>
        <dsp:cNvSpPr/>
      </dsp:nvSpPr>
      <dsp:spPr>
        <a:xfrm>
          <a:off x="153564" y="32090"/>
          <a:ext cx="3401832" cy="3401832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FF0C70-3E94-4985-ADB6-682A8408C9CE}">
      <dsp:nvSpPr>
        <dsp:cNvPr id="0" name=""/>
        <dsp:cNvSpPr/>
      </dsp:nvSpPr>
      <dsp:spPr>
        <a:xfrm>
          <a:off x="153564" y="133713"/>
          <a:ext cx="3401832" cy="3401832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E414FA-5800-496A-96F2-5E7AFBEF7261}">
      <dsp:nvSpPr>
        <dsp:cNvPr id="0" name=""/>
        <dsp:cNvSpPr/>
      </dsp:nvSpPr>
      <dsp:spPr>
        <a:xfrm>
          <a:off x="51941" y="133713"/>
          <a:ext cx="3401832" cy="3401832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481E93-6412-41B7-AD13-ADA093D70981}">
      <dsp:nvSpPr>
        <dsp:cNvPr id="0" name=""/>
        <dsp:cNvSpPr/>
      </dsp:nvSpPr>
      <dsp:spPr>
        <a:xfrm>
          <a:off x="51941" y="32090"/>
          <a:ext cx="3401832" cy="3401832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B5EFD-A3D0-4702-9C69-F1A408F73A72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32F63-13CF-4B74-AB1E-5F005B9FB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714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76A41-AFF7-4FEF-A843-9078EF49926D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A74CE-62FB-4BD5-9922-6BB74986E5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22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A74CE-62FB-4BD5-9922-6BB74986E5F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2914650"/>
            <a:ext cx="6858000" cy="74295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3843338"/>
            <a:ext cx="6858000" cy="40005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</p:spPr>
        <p:txBody>
          <a:bodyPr/>
          <a:lstStyle>
            <a:lvl1pPr>
              <a:defRPr sz="1400"/>
            </a:lvl1pPr>
          </a:lstStyle>
          <a:p>
            <a:fld id="{313F4DEB-A0CC-48CA-9175-FC2964662607}" type="datetime1">
              <a:rPr lang="ru-RU" smtClean="0"/>
              <a:t>01.12.2017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4766310"/>
            <a:ext cx="1219200" cy="274320"/>
          </a:xfrm>
        </p:spPr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2736056"/>
            <a:ext cx="7315200" cy="960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3786188"/>
            <a:ext cx="7315200" cy="5143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2736056"/>
            <a:ext cx="228600" cy="960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3786188"/>
            <a:ext cx="228600" cy="5143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CEA62-9D38-4A96-AA43-F951AB3FC3B6}" type="datetime1">
              <a:rPr lang="ru-RU" smtClean="0"/>
              <a:t>01.12.2017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1466-7E37-4D3F-A09E-1BF04A30F8FA}" type="datetime1">
              <a:rPr lang="ru-RU" smtClean="0"/>
              <a:t>01.12.2017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4361127" y="2401464"/>
            <a:ext cx="438912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5FB5F-9144-4EE9-BFF0-9C44DCB64484}" type="datetime1">
              <a:rPr lang="ru-RU" smtClean="0"/>
              <a:t>01.12.2017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3703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228850"/>
            <a:ext cx="6858000" cy="8001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3200400"/>
            <a:ext cx="6781800" cy="85725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</p:spPr>
        <p:txBody>
          <a:bodyPr/>
          <a:lstStyle/>
          <a:p>
            <a:fld id="{816298AB-758B-4E15-A815-FE60C7CE9CB6}" type="datetime1">
              <a:rPr lang="ru-RU" smtClean="0"/>
              <a:t>01.12.2017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4766310"/>
            <a:ext cx="1520952" cy="274320"/>
          </a:xfrm>
        </p:spPr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114550"/>
            <a:ext cx="7315200" cy="960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114550"/>
            <a:ext cx="228600" cy="960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558D-431F-487C-B141-968E9E63D316}" type="datetime1">
              <a:rPr lang="ru-RU" smtClean="0"/>
              <a:t>01.12.2017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912114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64406"/>
            <a:ext cx="4040188" cy="51435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1" y="971550"/>
            <a:ext cx="4041775" cy="51435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CD50-1FE3-4D89-8166-57951E8D2D47}" type="datetime1">
              <a:rPr lang="ru-RU" smtClean="0"/>
              <a:t>01.12.2017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DE68-445E-44CC-88F6-BAF8DFD37493}" type="datetime1">
              <a:rPr lang="ru-RU" smtClean="0"/>
              <a:t>01.12.2017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503C-BAF0-451E-A64E-867C7E6C4C62}" type="datetime1">
              <a:rPr lang="ru-RU" smtClean="0"/>
              <a:t>01.12.2017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228600"/>
            <a:ext cx="2514600" cy="62865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914401"/>
            <a:ext cx="2514600" cy="3632597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4898-0F00-4443-ADB9-D0E77A6EC511}" type="datetime1">
              <a:rPr lang="ru-RU" smtClean="0"/>
              <a:t>01.12.2017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915025" y="2493169"/>
            <a:ext cx="45262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5715000" cy="42862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5642"/>
            <a:ext cx="8229600" cy="506016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428750"/>
            <a:ext cx="8229600" cy="3202686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914400"/>
            <a:ext cx="8229600" cy="40005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3EC8-ADD2-44EE-80D0-457037122EBD}" type="datetime1">
              <a:rPr lang="ru-RU" smtClean="0"/>
              <a:t>01.12.2017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375642"/>
            <a:ext cx="182880" cy="51435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74295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36827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4767263"/>
            <a:ext cx="2289048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87D316-F97E-4390-AD10-AF3C18805A63}" type="datetime1">
              <a:rPr lang="ru-RU" smtClean="0"/>
              <a:t>01.12.2017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4767263"/>
            <a:ext cx="3505200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4767263"/>
            <a:ext cx="19812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9900C6-6639-4AE9-927A-EA6F8006A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85725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damu.kz/" TargetMode="External"/><Relationship Id="rId7" Type="http://schemas.openxmlformats.org/officeDocument/2006/relationships/hyperlink" Target="http://facebook.com/damu.fund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hyperlink" Target="https://twitter.com/FundDamu" TargetMode="External"/><Relationship Id="rId5" Type="http://schemas.openxmlformats.org/officeDocument/2006/relationships/hyperlink" Target="http://www.youtube.com/FundDamu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://business.gov.kz/" TargetMode="External"/><Relationship Id="rId9" Type="http://schemas.openxmlformats.org/officeDocument/2006/relationships/hyperlink" Target="http://vk.com/damu.fun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7" Type="http://schemas.openxmlformats.org/officeDocument/2006/relationships/image" Target="../media/image4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5.xml"/><Relationship Id="rId3" Type="http://schemas.openxmlformats.org/officeDocument/2006/relationships/image" Target="../media/image4.png"/><Relationship Id="rId7" Type="http://schemas.openxmlformats.org/officeDocument/2006/relationships/chart" Target="../charts/chart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7" y="2712338"/>
            <a:ext cx="63367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Перспективы развития</a:t>
            </a:r>
          </a:p>
          <a:p>
            <a:r>
              <a:rPr lang="ru-RU" sz="2000" b="1" dirty="0" smtClean="0"/>
              <a:t>южных регионов </a:t>
            </a:r>
            <a:r>
              <a:rPr lang="ru-RU" sz="2000" b="1" dirty="0" err="1" smtClean="0"/>
              <a:t>Костанайской</a:t>
            </a:r>
            <a:r>
              <a:rPr lang="ru-RU" sz="2000" b="1" dirty="0" smtClean="0"/>
              <a:t> области: </a:t>
            </a:r>
          </a:p>
          <a:p>
            <a:r>
              <a:rPr lang="ru-RU" sz="2000" dirty="0" smtClean="0"/>
              <a:t>предложения Фонда «Даму»</a:t>
            </a:r>
            <a:endParaRPr lang="ru-RU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4380992" y="1332443"/>
            <a:ext cx="2520279" cy="795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http://kostanay.gov.kz/upload/medialibrary/4d7/4d7edd8f64656cd6cc962f72338dd3c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046234"/>
            <a:ext cx="1368152" cy="136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07903" y="4587974"/>
            <a:ext cx="1728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2017 год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30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2. Перспективные направления</a:t>
            </a:r>
            <a:br>
              <a:rPr lang="ru-RU" sz="2000" b="1" dirty="0" smtClean="0"/>
            </a:br>
            <a:r>
              <a:rPr lang="ru-RU" sz="2000" b="1" dirty="0" smtClean="0"/>
              <a:t>для инвестирования в экономику </a:t>
            </a:r>
            <a:r>
              <a:rPr lang="ru-RU" sz="2000" b="1" dirty="0" smtClean="0"/>
              <a:t>регионов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96168" y="1196463"/>
            <a:ext cx="2664000" cy="129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r>
              <a:rPr lang="ru-RU" sz="1000" b="1" dirty="0" smtClean="0"/>
              <a:t>Земельные ресурсы:</a:t>
            </a:r>
          </a:p>
          <a:p>
            <a:pPr marL="79375" indent="-79375">
              <a:buFont typeface="Arial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</a:rPr>
              <a:t>Общая площадь – 91,0 тыс.км</a:t>
            </a:r>
            <a:r>
              <a:rPr lang="ru-RU" sz="1000" baseline="30000" dirty="0">
                <a:solidFill>
                  <a:schemeClr val="tx1"/>
                </a:solidFill>
              </a:rPr>
              <a:t>2</a:t>
            </a:r>
            <a:r>
              <a:rPr lang="ru-RU" sz="1000" dirty="0">
                <a:solidFill>
                  <a:schemeClr val="tx1"/>
                </a:solidFill>
              </a:rPr>
              <a:t>:</a:t>
            </a:r>
          </a:p>
          <a:p>
            <a:pPr marL="179388" lvl="1" indent="-79375">
              <a:buFont typeface="Arial" pitchFamily="34" charset="0"/>
              <a:buChar char="•"/>
            </a:pPr>
            <a:r>
              <a:rPr lang="ru-RU" sz="800" i="1" dirty="0">
                <a:solidFill>
                  <a:schemeClr val="tx1"/>
                </a:solidFill>
              </a:rPr>
              <a:t>Аркалык </a:t>
            </a:r>
            <a:r>
              <a:rPr lang="ru-RU" sz="800" i="1" dirty="0" err="1">
                <a:solidFill>
                  <a:schemeClr val="tx1"/>
                </a:solidFill>
              </a:rPr>
              <a:t>г.а</a:t>
            </a:r>
            <a:r>
              <a:rPr lang="ru-RU" sz="800" i="1" dirty="0">
                <a:solidFill>
                  <a:schemeClr val="tx1"/>
                </a:solidFill>
              </a:rPr>
              <a:t>. – 15,6 тыс. км</a:t>
            </a:r>
            <a:r>
              <a:rPr lang="ru-RU" sz="800" i="1" baseline="30000" dirty="0">
                <a:solidFill>
                  <a:schemeClr val="tx1"/>
                </a:solidFill>
              </a:rPr>
              <a:t>2</a:t>
            </a:r>
            <a:endParaRPr lang="ru-RU" sz="800" i="1" dirty="0">
              <a:solidFill>
                <a:schemeClr val="tx1"/>
              </a:solidFill>
            </a:endParaRPr>
          </a:p>
          <a:p>
            <a:pPr marL="179388" lvl="1" indent="-79375">
              <a:buFont typeface="Arial" pitchFamily="34" charset="0"/>
              <a:buChar char="•"/>
            </a:pPr>
            <a:r>
              <a:rPr lang="ru-RU" sz="800" i="1" dirty="0" err="1">
                <a:solidFill>
                  <a:schemeClr val="tx1"/>
                </a:solidFill>
              </a:rPr>
              <a:t>Амангельдинский</a:t>
            </a:r>
            <a:r>
              <a:rPr lang="ru-RU" sz="800" i="1" dirty="0">
                <a:solidFill>
                  <a:schemeClr val="tx1"/>
                </a:solidFill>
              </a:rPr>
              <a:t> р-н – 22,6 тыс. км</a:t>
            </a:r>
            <a:r>
              <a:rPr lang="ru-RU" sz="800" i="1" baseline="30000" dirty="0">
                <a:solidFill>
                  <a:schemeClr val="tx1"/>
                </a:solidFill>
              </a:rPr>
              <a:t>2</a:t>
            </a:r>
          </a:p>
          <a:p>
            <a:pPr marL="179388" lvl="1" indent="-79375">
              <a:buFont typeface="Arial" pitchFamily="34" charset="0"/>
              <a:buChar char="•"/>
            </a:pPr>
            <a:r>
              <a:rPr lang="ru-RU" sz="800" i="1" dirty="0" err="1">
                <a:solidFill>
                  <a:schemeClr val="tx1"/>
                </a:solidFill>
              </a:rPr>
              <a:t>Джангельдинский</a:t>
            </a:r>
            <a:r>
              <a:rPr lang="ru-RU" sz="800" i="1" dirty="0">
                <a:solidFill>
                  <a:schemeClr val="tx1"/>
                </a:solidFill>
              </a:rPr>
              <a:t> р-н – 37,6 тыс. км</a:t>
            </a:r>
            <a:r>
              <a:rPr lang="ru-RU" sz="800" i="1" baseline="30000" dirty="0">
                <a:solidFill>
                  <a:schemeClr val="tx1"/>
                </a:solidFill>
              </a:rPr>
              <a:t>2</a:t>
            </a:r>
          </a:p>
          <a:p>
            <a:pPr marL="179388" lvl="1" indent="-79375">
              <a:buFont typeface="Arial" pitchFamily="34" charset="0"/>
              <a:buChar char="•"/>
            </a:pPr>
            <a:r>
              <a:rPr lang="ru-RU" sz="800" i="1" dirty="0" err="1">
                <a:solidFill>
                  <a:schemeClr val="tx1"/>
                </a:solidFill>
              </a:rPr>
              <a:t>Наурузумский</a:t>
            </a:r>
            <a:r>
              <a:rPr lang="ru-RU" sz="800" i="1" dirty="0">
                <a:solidFill>
                  <a:schemeClr val="tx1"/>
                </a:solidFill>
              </a:rPr>
              <a:t> р-н – 15,2 тыс. км</a:t>
            </a:r>
            <a:r>
              <a:rPr lang="ru-RU" sz="800" i="1" baseline="30000" dirty="0">
                <a:solidFill>
                  <a:schemeClr val="tx1"/>
                </a:solidFill>
              </a:rPr>
              <a:t>2</a:t>
            </a:r>
            <a:endParaRPr lang="ru-RU" sz="800" i="1" baseline="300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03880" y="1196463"/>
            <a:ext cx="2448000" cy="1296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r>
              <a:rPr lang="ru-RU" sz="1000" b="1" dirty="0" smtClean="0"/>
              <a:t>Полезные ископаемые:</a:t>
            </a:r>
          </a:p>
          <a:p>
            <a:pPr marL="79375" indent="-79375">
              <a:buFont typeface="Arial" pitchFamily="34" charset="0"/>
              <a:buChar char="•"/>
            </a:pPr>
            <a:r>
              <a:rPr lang="ru-RU" sz="1000" dirty="0" smtClean="0"/>
              <a:t>Для металлургии – </a:t>
            </a:r>
            <a:r>
              <a:rPr lang="ru-RU" sz="800" i="1" dirty="0" smtClean="0"/>
              <a:t>свинец (+иттрий, медь, цинк, кадмий, золото, серебро, олово </a:t>
            </a:r>
            <a:r>
              <a:rPr lang="ru-RU" sz="800" i="1" dirty="0"/>
              <a:t>и </a:t>
            </a:r>
            <a:r>
              <a:rPr lang="ru-RU" sz="800" i="1" dirty="0" smtClean="0"/>
              <a:t>др.)</a:t>
            </a:r>
          </a:p>
          <a:p>
            <a:pPr marL="79375" indent="-79375">
              <a:buFont typeface="Arial" pitchFamily="34" charset="0"/>
              <a:buChar char="•"/>
            </a:pPr>
            <a:r>
              <a:rPr lang="ru-RU" sz="1000" dirty="0" smtClean="0"/>
              <a:t>Для стройиндустрии – </a:t>
            </a:r>
            <a:r>
              <a:rPr lang="ru-RU" sz="800" i="1" dirty="0" err="1" smtClean="0"/>
              <a:t>нефритоиды</a:t>
            </a:r>
            <a:r>
              <a:rPr lang="ru-RU" sz="800" i="1" dirty="0" smtClean="0"/>
              <a:t>, белые и черные мраморы, сырье для производства строительного и огнеупорного кирпича, керамического и керамзитового производства, строительного и поделочного камня</a:t>
            </a:r>
          </a:p>
          <a:p>
            <a:pPr marL="79375" indent="-79375">
              <a:buFont typeface="Arial" pitchFamily="34" charset="0"/>
              <a:buChar char="•"/>
            </a:pPr>
            <a:r>
              <a:rPr lang="ru-RU" sz="1000" dirty="0" smtClean="0"/>
              <a:t>Минеральные вод</a:t>
            </a:r>
            <a:r>
              <a:rPr lang="ru-RU" sz="1000" dirty="0"/>
              <a:t>ы</a:t>
            </a:r>
            <a:endParaRPr lang="ru-RU" sz="1000" dirty="0" smtClean="0"/>
          </a:p>
        </p:txBody>
      </p:sp>
      <p:sp>
        <p:nvSpPr>
          <p:cNvPr id="17" name="Прямоугольник 16"/>
          <p:cNvSpPr/>
          <p:nvPr/>
        </p:nvSpPr>
        <p:spPr>
          <a:xfrm>
            <a:off x="6804480" y="1196463"/>
            <a:ext cx="2088000" cy="1296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r>
              <a:rPr lang="ru-RU" sz="1000" b="1" dirty="0" smtClean="0"/>
              <a:t>Климат:</a:t>
            </a:r>
          </a:p>
          <a:p>
            <a:pPr marL="79375" indent="-79375">
              <a:buFont typeface="Arial" pitchFamily="34" charset="0"/>
              <a:buChar char="•"/>
            </a:pPr>
            <a:r>
              <a:rPr lang="ru-RU" sz="1000" dirty="0" smtClean="0"/>
              <a:t>Резко континентальный</a:t>
            </a:r>
            <a:r>
              <a:rPr lang="kk-KZ" sz="1000" dirty="0" smtClean="0"/>
              <a:t>:</a:t>
            </a:r>
          </a:p>
          <a:p>
            <a:pPr marL="180975" lvl="1" indent="-90488">
              <a:buFont typeface="Arial" pitchFamily="34" charset="0"/>
              <a:buChar char="•"/>
            </a:pPr>
            <a:r>
              <a:rPr lang="ru-RU" sz="800" i="1" dirty="0" smtClean="0"/>
              <a:t>Средняя </a:t>
            </a:r>
            <a:r>
              <a:rPr lang="en-US" sz="800" i="1" dirty="0" smtClean="0"/>
              <a:t>t</a:t>
            </a:r>
            <a:r>
              <a:rPr lang="ru-RU" sz="800" i="1" dirty="0" smtClean="0"/>
              <a:t>: январь</a:t>
            </a:r>
            <a:r>
              <a:rPr lang="en-US" sz="800" i="1" dirty="0" smtClean="0"/>
              <a:t> </a:t>
            </a:r>
            <a:r>
              <a:rPr lang="ru-RU" sz="800" i="1" dirty="0" smtClean="0"/>
              <a:t>-17°С</a:t>
            </a:r>
            <a:r>
              <a:rPr lang="ru-RU" sz="800" i="1" dirty="0"/>
              <a:t>, </a:t>
            </a:r>
            <a:r>
              <a:rPr lang="ru-RU" sz="800" i="1" dirty="0" smtClean="0"/>
              <a:t>июль </a:t>
            </a:r>
            <a:r>
              <a:rPr lang="en-US" sz="800" i="1" dirty="0" smtClean="0"/>
              <a:t>+</a:t>
            </a:r>
            <a:r>
              <a:rPr lang="ru-RU" sz="800" i="1" dirty="0" smtClean="0"/>
              <a:t>24</a:t>
            </a:r>
            <a:r>
              <a:rPr lang="ru-RU" sz="800" i="1" dirty="0"/>
              <a:t>°С</a:t>
            </a:r>
            <a:r>
              <a:rPr lang="ru-RU" sz="800" i="1" dirty="0" smtClean="0"/>
              <a:t> </a:t>
            </a:r>
            <a:endParaRPr lang="ru-RU" sz="800" i="1" dirty="0"/>
          </a:p>
          <a:p>
            <a:pPr marL="79375" indent="-79375">
              <a:buFont typeface="Arial" pitchFamily="34" charset="0"/>
              <a:buChar char="•"/>
            </a:pPr>
            <a:r>
              <a:rPr lang="ru-RU" sz="1000" dirty="0" smtClean="0"/>
              <a:t>Высокие ветровые нагрузки:</a:t>
            </a:r>
          </a:p>
          <a:p>
            <a:pPr marL="179388" lvl="1" indent="-79375">
              <a:buFont typeface="Arial" pitchFamily="34" charset="0"/>
              <a:buChar char="•"/>
            </a:pPr>
            <a:r>
              <a:rPr lang="ru-RU" sz="800" i="1" dirty="0" smtClean="0"/>
              <a:t>Среднегодовая скорость ветра 6,93 м/с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96168" y="2622063"/>
            <a:ext cx="2664000" cy="68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>
              <a:spcAft>
                <a:spcPts val="600"/>
              </a:spcAft>
            </a:pPr>
            <a:r>
              <a:rPr lang="ru-RU" sz="1000" dirty="0" smtClean="0"/>
              <a:t>Средние проекты </a:t>
            </a:r>
            <a:r>
              <a:rPr lang="ru-RU" sz="1000" dirty="0" err="1" smtClean="0"/>
              <a:t>юр.лиц</a:t>
            </a:r>
            <a:r>
              <a:rPr lang="ru-RU" sz="1000" dirty="0" smtClean="0"/>
              <a:t>, малые проекты КФХ, микро проекты </a:t>
            </a:r>
            <a:r>
              <a:rPr lang="ru-RU" sz="1000" dirty="0" err="1" smtClean="0"/>
              <a:t>дом.хозяйств</a:t>
            </a:r>
            <a:endParaRPr lang="ru-RU" sz="1000" dirty="0" smtClean="0"/>
          </a:p>
          <a:p>
            <a:pPr algn="ctr">
              <a:spcAft>
                <a:spcPts val="600"/>
              </a:spcAft>
            </a:pPr>
            <a:r>
              <a:rPr lang="ru-RU" sz="1000" dirty="0" smtClean="0"/>
              <a:t>Сектора: разведение КРС, МРС, лошадей, </a:t>
            </a:r>
            <a:r>
              <a:rPr lang="ru-RU" sz="1000" dirty="0"/>
              <a:t>птицы, выращивание зерновых культур</a:t>
            </a:r>
            <a:endParaRPr lang="ru-RU" sz="1000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3459734"/>
            <a:ext cx="1080056" cy="6155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>
              <a:spcAft>
                <a:spcPts val="600"/>
              </a:spcAft>
            </a:pPr>
            <a:r>
              <a:rPr lang="ru-RU" sz="1000" dirty="0" smtClean="0"/>
              <a:t>Транспорт и складирование</a:t>
            </a:r>
            <a:endParaRPr lang="ru-RU" sz="1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804480" y="2622063"/>
            <a:ext cx="2088000" cy="68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ru-RU" sz="1200" dirty="0" smtClean="0"/>
              <a:t>Крупный проект</a:t>
            </a:r>
          </a:p>
          <a:p>
            <a:pPr algn="ctr"/>
            <a:r>
              <a:rPr lang="ru-RU" sz="1200" dirty="0" smtClean="0"/>
              <a:t>по строительству ВЭС</a:t>
            </a: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03880" y="2622063"/>
            <a:ext cx="2448000" cy="684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ru-RU" sz="1200" dirty="0" smtClean="0"/>
              <a:t>Крупные инвестиционные проекты в ГМК</a:t>
            </a:r>
            <a:endParaRPr lang="ru-RU" sz="12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403880" y="4227982"/>
            <a:ext cx="2448000" cy="432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200" dirty="0" smtClean="0"/>
              <a:t>Экспорт в другие регионы </a:t>
            </a:r>
            <a:br>
              <a:rPr lang="ru-RU" sz="1200" dirty="0" smtClean="0"/>
            </a:br>
            <a:r>
              <a:rPr lang="ru-RU" sz="1200" dirty="0" smtClean="0"/>
              <a:t>и за</a:t>
            </a:r>
            <a:r>
              <a:rPr lang="en-US" sz="1200" dirty="0" smtClean="0"/>
              <a:t> </a:t>
            </a:r>
            <a:r>
              <a:rPr lang="ru-RU" sz="1200" dirty="0" smtClean="0"/>
              <a:t>рубеж</a:t>
            </a:r>
            <a:endParaRPr lang="ru-RU" sz="1200" dirty="0"/>
          </a:p>
        </p:txBody>
      </p:sp>
      <p:cxnSp>
        <p:nvCxnSpPr>
          <p:cNvPr id="19" name="Прямая со стрелкой 18"/>
          <p:cNvCxnSpPr>
            <a:stCxn id="16" idx="2"/>
            <a:endCxn id="11" idx="0"/>
          </p:cNvCxnSpPr>
          <p:nvPr/>
        </p:nvCxnSpPr>
        <p:spPr>
          <a:xfrm>
            <a:off x="2627880" y="2492463"/>
            <a:ext cx="0" cy="129600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20" name="Прямая со стрелкой 19"/>
          <p:cNvCxnSpPr>
            <a:stCxn id="3" idx="2"/>
            <a:endCxn id="7" idx="0"/>
          </p:cNvCxnSpPr>
          <p:nvPr/>
        </p:nvCxnSpPr>
        <p:spPr>
          <a:xfrm>
            <a:off x="5328168" y="2492463"/>
            <a:ext cx="0" cy="129600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3" name="Прямая со стрелкой 22"/>
          <p:cNvCxnSpPr>
            <a:stCxn id="17" idx="2"/>
            <a:endCxn id="10" idx="0"/>
          </p:cNvCxnSpPr>
          <p:nvPr/>
        </p:nvCxnSpPr>
        <p:spPr>
          <a:xfrm>
            <a:off x="7848480" y="2492463"/>
            <a:ext cx="0" cy="129600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31" name="Прямая со стрелкой 30"/>
          <p:cNvCxnSpPr>
            <a:stCxn id="11" idx="2"/>
            <a:endCxn id="13" idx="0"/>
          </p:cNvCxnSpPr>
          <p:nvPr/>
        </p:nvCxnSpPr>
        <p:spPr>
          <a:xfrm>
            <a:off x="2627880" y="3306063"/>
            <a:ext cx="0" cy="921919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3996168" y="4227982"/>
            <a:ext cx="2664000" cy="43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200" dirty="0" smtClean="0"/>
              <a:t>Поставка на местный рынок</a:t>
            </a:r>
          </a:p>
          <a:p>
            <a:pPr algn="ctr"/>
            <a:r>
              <a:rPr lang="ru-RU" sz="1200" dirty="0" smtClean="0"/>
              <a:t>Экспорт в другие регионы и за</a:t>
            </a:r>
            <a:r>
              <a:rPr lang="en-US" sz="1200" dirty="0" smtClean="0"/>
              <a:t> </a:t>
            </a:r>
            <a:r>
              <a:rPr lang="ru-RU" sz="1200" dirty="0" smtClean="0"/>
              <a:t>рубеж</a:t>
            </a:r>
            <a:endParaRPr lang="ru-RU" sz="12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6804480" y="4227982"/>
            <a:ext cx="2088000" cy="4320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200" dirty="0" smtClean="0"/>
              <a:t>Поставка на местный рынок </a:t>
            </a:r>
          </a:p>
          <a:p>
            <a:pPr algn="ctr"/>
            <a:r>
              <a:rPr lang="ru-RU" sz="1200" dirty="0" smtClean="0"/>
              <a:t>и в другие регионы</a:t>
            </a:r>
            <a:endParaRPr lang="ru-RU" sz="1200" dirty="0"/>
          </a:p>
        </p:txBody>
      </p:sp>
      <p:cxnSp>
        <p:nvCxnSpPr>
          <p:cNvPr id="41" name="Прямая со стрелкой 40"/>
          <p:cNvCxnSpPr>
            <a:stCxn id="10" idx="2"/>
            <a:endCxn id="39" idx="0"/>
          </p:cNvCxnSpPr>
          <p:nvPr/>
        </p:nvCxnSpPr>
        <p:spPr>
          <a:xfrm>
            <a:off x="7848480" y="3306063"/>
            <a:ext cx="0" cy="921919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6110108" y="3307051"/>
            <a:ext cx="0" cy="152684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6110108" y="4075250"/>
            <a:ext cx="0" cy="152684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32" name="TextBox 31"/>
          <p:cNvSpPr txBox="1"/>
          <p:nvPr/>
        </p:nvSpPr>
        <p:spPr>
          <a:xfrm>
            <a:off x="179512" y="1479575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</a:rPr>
              <a:t>Условия для развития секторов экономики 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9512" y="2761937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</a:rPr>
              <a:t>Направления инвестиций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9512" y="423974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</a:rPr>
              <a:t>Источники доходов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79512" y="915566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</a:rPr>
              <a:t>Секторы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77880" y="943262"/>
            <a:ext cx="2700000" cy="204693"/>
          </a:xfrm>
          <a:prstGeom prst="rect">
            <a:avLst/>
          </a:prstGeom>
          <a:noFill/>
        </p:spPr>
        <p:txBody>
          <a:bodyPr wrap="square" lIns="36000" tIns="0" rIns="36000" bIns="0" rtlCol="0" anchor="ctr" anchorCtr="0">
            <a:noAutofit/>
          </a:bodyPr>
          <a:lstStyle/>
          <a:p>
            <a:pPr algn="ctr"/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</a:rPr>
              <a:t>Горнодобывающая промышленность</a:t>
            </a:r>
            <a:endParaRPr lang="ru-RU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176040" y="941705"/>
            <a:ext cx="2304256" cy="204693"/>
          </a:xfrm>
          <a:prstGeom prst="rect">
            <a:avLst/>
          </a:prstGeom>
          <a:noFill/>
        </p:spPr>
        <p:txBody>
          <a:bodyPr wrap="square" lIns="36000" tIns="0" rIns="36000" bIns="0" rtlCol="0" anchor="ctr" anchorCtr="0">
            <a:noAutofit/>
          </a:bodyPr>
          <a:lstStyle/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Агропромышленный комплекс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804480" y="943262"/>
            <a:ext cx="2088000" cy="204693"/>
          </a:xfrm>
          <a:prstGeom prst="rect">
            <a:avLst/>
          </a:prstGeom>
          <a:noFill/>
        </p:spPr>
        <p:txBody>
          <a:bodyPr wrap="square" lIns="36000" tIns="0" rIns="36000" bIns="0" rtlCol="0" anchor="ctr" anchorCtr="0">
            <a:noAutofit/>
          </a:bodyPr>
          <a:lstStyle/>
          <a:p>
            <a:pPr algn="ctr"/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</a:rPr>
              <a:t>Электроснабжение</a:t>
            </a:r>
            <a:endParaRPr lang="ru-RU" sz="11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9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10</a:t>
            </a:fld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428048" y="3459735"/>
            <a:ext cx="1080056" cy="6155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>
              <a:spcAft>
                <a:spcPts val="600"/>
              </a:spcAft>
            </a:pPr>
            <a:r>
              <a:rPr lang="ru-RU" sz="1000" dirty="0" smtClean="0"/>
              <a:t>Проекты по переработке </a:t>
            </a:r>
            <a:r>
              <a:rPr lang="ru-RU" sz="1000" dirty="0"/>
              <a:t>сельхозпродукции</a:t>
            </a: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4211960" y="3306015"/>
            <a:ext cx="0" cy="921919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004048" y="3304800"/>
            <a:ext cx="0" cy="152684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004048" y="4072999"/>
            <a:ext cx="0" cy="152684"/>
          </a:xfrm>
          <a:prstGeom prst="straightConnector1">
            <a:avLst/>
          </a:prstGeom>
          <a:ln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22367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3. Участие Фонда в развитии экономики </a:t>
            </a:r>
            <a:r>
              <a:rPr lang="ru-RU" sz="2000" b="1" dirty="0" smtClean="0"/>
              <a:t>регионов</a:t>
            </a:r>
            <a:endParaRPr lang="ru-RU" sz="200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5436096" y="1255126"/>
            <a:ext cx="3456384" cy="28286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ru-RU" sz="1200" b="1" dirty="0" smtClean="0"/>
              <a:t>Рассматриваемые проблемы в развитии агропромышленного комплекса:</a:t>
            </a:r>
          </a:p>
          <a:p>
            <a:pPr algn="ctr"/>
            <a:endParaRPr lang="ru-RU" sz="1200" b="1" dirty="0" smtClean="0"/>
          </a:p>
          <a:p>
            <a:pPr marL="85725" indent="-85725">
              <a:buFont typeface="Arial" pitchFamily="34" charset="0"/>
              <a:buChar char="•"/>
            </a:pPr>
            <a:r>
              <a:rPr lang="ru-RU" sz="1200" dirty="0" smtClean="0"/>
              <a:t>низкая доступность к кредитным ресурсам мелких субъектов, недостаток основных и оборотных средств у </a:t>
            </a:r>
            <a:r>
              <a:rPr lang="ru-RU" sz="1200" dirty="0" err="1" smtClean="0"/>
              <a:t>сельхозтоваропроизводителей</a:t>
            </a:r>
            <a:endParaRPr lang="ru-RU" sz="1200" dirty="0" smtClean="0"/>
          </a:p>
          <a:p>
            <a:pPr marL="85725" indent="-85725">
              <a:buFont typeface="Arial" pitchFamily="34" charset="0"/>
              <a:buChar char="•"/>
            </a:pPr>
            <a:endParaRPr lang="ru-RU" sz="1200" dirty="0" smtClean="0"/>
          </a:p>
          <a:p>
            <a:pPr marL="85725" indent="-85725">
              <a:buFont typeface="Arial" pitchFamily="34" charset="0"/>
              <a:buChar char="•"/>
            </a:pPr>
            <a:r>
              <a:rPr lang="ru-RU" sz="1200" dirty="0" smtClean="0"/>
              <a:t>недостаточный уровень тех.оснащенности машинотракторного парка</a:t>
            </a:r>
          </a:p>
          <a:p>
            <a:pPr marL="85725" indent="-85725">
              <a:buFont typeface="Arial" pitchFamily="34" charset="0"/>
              <a:buChar char="•"/>
            </a:pPr>
            <a:endParaRPr lang="ru-RU" sz="1200" dirty="0" smtClean="0"/>
          </a:p>
          <a:p>
            <a:pPr marL="85725" indent="-85725">
              <a:buFont typeface="Arial" pitchFamily="34" charset="0"/>
              <a:buChar char="•"/>
            </a:pPr>
            <a:r>
              <a:rPr lang="ru-RU" sz="1200" dirty="0" smtClean="0"/>
              <a:t>слабое внедрение новых прогрессивных технологий в производстве</a:t>
            </a:r>
            <a:endParaRPr lang="ru-RU" sz="1200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251520" y="1254480"/>
            <a:ext cx="4896544" cy="28294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ru-RU" sz="1200" b="1" dirty="0" smtClean="0"/>
              <a:t>Агропромышленный комплекс – </a:t>
            </a:r>
            <a:br>
              <a:rPr lang="ru-RU" sz="1200" b="1" dirty="0" smtClean="0"/>
            </a:br>
            <a:r>
              <a:rPr lang="ru-RU" sz="1200" b="1" dirty="0" smtClean="0"/>
              <a:t>основное направление для развития МСБ региона: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/>
              <a:t>Необходимо обеспечить:</a:t>
            </a:r>
          </a:p>
          <a:p>
            <a:pPr marL="354013" indent="-171450">
              <a:buFont typeface="Constantia" pitchFamily="18" charset="0"/>
              <a:buChar char="−"/>
            </a:pPr>
            <a:r>
              <a:rPr lang="ru-RU" sz="1000" dirty="0" smtClean="0"/>
              <a:t>хозяйства населения оборотным капиталом</a:t>
            </a:r>
          </a:p>
          <a:p>
            <a:pPr marL="354013" indent="-171450">
              <a:buFont typeface="Constantia" pitchFamily="18" charset="0"/>
              <a:buChar char="−"/>
            </a:pPr>
            <a:r>
              <a:rPr lang="ru-RU" sz="1000" dirty="0" smtClean="0"/>
              <a:t>КФХ и предприятия (</a:t>
            </a:r>
            <a:r>
              <a:rPr lang="ru-RU" sz="1000" dirty="0" err="1" smtClean="0"/>
              <a:t>юр.лица</a:t>
            </a:r>
            <a:r>
              <a:rPr lang="ru-RU" sz="1000" dirty="0" smtClean="0"/>
              <a:t>) инвестиционными кредитами для обновления/расширения оборудования, оборотным капиталом</a:t>
            </a:r>
          </a:p>
          <a:p>
            <a:pPr marL="171450" indent="-171450">
              <a:buFont typeface="Constantia" pitchFamily="18" charset="0"/>
              <a:buChar char="−"/>
            </a:pPr>
            <a:endParaRPr lang="ru-RU" sz="5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/>
              <a:t>В структуре АПК приоритетными секторами являются:</a:t>
            </a:r>
          </a:p>
          <a:p>
            <a:pPr marL="354013" indent="-171450">
              <a:buFont typeface="Constantia" pitchFamily="18" charset="0"/>
              <a:buChar char="−"/>
            </a:pPr>
            <a:r>
              <a:rPr lang="ru-RU" sz="1000" dirty="0" smtClean="0"/>
              <a:t>Животноводство</a:t>
            </a:r>
          </a:p>
          <a:p>
            <a:pPr marL="354013" indent="-171450">
              <a:buFont typeface="Constantia" pitchFamily="18" charset="0"/>
              <a:buChar char="−"/>
            </a:pPr>
            <a:r>
              <a:rPr lang="ru-RU" sz="1000" dirty="0" err="1" smtClean="0"/>
              <a:t>Мясопереработка</a:t>
            </a:r>
            <a:endParaRPr lang="ru-RU" sz="1000" dirty="0" smtClean="0"/>
          </a:p>
          <a:p>
            <a:pPr marL="354013" indent="-171450">
              <a:buFont typeface="Constantia" pitchFamily="18" charset="0"/>
              <a:buChar char="−"/>
            </a:pPr>
            <a:r>
              <a:rPr lang="ru-RU" sz="1000" dirty="0" smtClean="0"/>
              <a:t>Производство кормов для животных</a:t>
            </a:r>
          </a:p>
          <a:p>
            <a:pPr marL="354013" indent="-171450">
              <a:buFont typeface="Constantia" pitchFamily="18" charset="0"/>
              <a:buChar char="−"/>
            </a:pPr>
            <a:r>
              <a:rPr lang="ru-RU" sz="1000" dirty="0" smtClean="0"/>
              <a:t>Участие других отраслей АПК не должно быть ограничено</a:t>
            </a:r>
          </a:p>
          <a:p>
            <a:pPr marL="171450" indent="-171450">
              <a:buFont typeface="Constantia" pitchFamily="18" charset="0"/>
              <a:buChar char="−"/>
            </a:pPr>
            <a:endParaRPr lang="ru-RU" sz="5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/>
              <a:t>Необходимо поддержать развитие инфраструктуры вокруг АПК:</a:t>
            </a:r>
          </a:p>
          <a:p>
            <a:pPr marL="354013" indent="-171450">
              <a:buFont typeface="Constantia" pitchFamily="18" charset="0"/>
              <a:buChar char="−"/>
            </a:pPr>
            <a:r>
              <a:rPr lang="ru-RU" sz="1000" dirty="0" smtClean="0"/>
              <a:t>Складирование</a:t>
            </a:r>
          </a:p>
          <a:p>
            <a:pPr marL="354013" indent="-171450">
              <a:buFont typeface="Constantia" pitchFamily="18" charset="0"/>
              <a:buChar char="−"/>
            </a:pPr>
            <a:r>
              <a:rPr lang="ru-RU" sz="1000" dirty="0" smtClean="0"/>
              <a:t>Услуги по транспортировке </a:t>
            </a:r>
            <a:endParaRPr lang="ru-RU" sz="1000" dirty="0"/>
          </a:p>
        </p:txBody>
      </p:sp>
      <p:sp>
        <p:nvSpPr>
          <p:cNvPr id="6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67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3. Участие Фонда в развитии экономики </a:t>
            </a:r>
            <a:r>
              <a:rPr lang="ru-RU" sz="2000" b="1" dirty="0" smtClean="0"/>
              <a:t>регионов</a:t>
            </a:r>
            <a:endParaRPr lang="ru-RU" sz="200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428596" y="2376334"/>
            <a:ext cx="972000" cy="78581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Фонд «Даму»</a:t>
            </a:r>
            <a:endParaRPr lang="ru-RU" sz="16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39244" y="3131863"/>
            <a:ext cx="972000" cy="7858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МФО</a:t>
            </a:r>
            <a:endParaRPr lang="ru-RU" sz="16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639244" y="1804463"/>
            <a:ext cx="972000" cy="6997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БВУ</a:t>
            </a:r>
            <a:endParaRPr lang="ru-RU" sz="16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267350" y="3595741"/>
            <a:ext cx="2520000" cy="468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ru-RU" sz="1200" dirty="0" smtClean="0"/>
              <a:t>Хозяйства населения</a:t>
            </a:r>
            <a:r>
              <a:rPr lang="ru-RU" sz="800" dirty="0" smtClean="0"/>
              <a:t> (</a:t>
            </a:r>
            <a:r>
              <a:rPr lang="ru-RU" sz="800" dirty="0" err="1" smtClean="0"/>
              <a:t>Самозанятые</a:t>
            </a:r>
            <a:r>
              <a:rPr lang="ru-RU" sz="800" dirty="0" smtClean="0"/>
              <a:t>)</a:t>
            </a:r>
          </a:p>
          <a:p>
            <a:pPr algn="ctr">
              <a:spcAft>
                <a:spcPts val="300"/>
              </a:spcAft>
            </a:pPr>
            <a:r>
              <a:rPr lang="ru-RU" sz="1200" b="1" dirty="0" err="1" smtClean="0"/>
              <a:t>Микрокредиты</a:t>
            </a:r>
            <a:r>
              <a:rPr lang="ru-RU" sz="1200" b="1" dirty="0" smtClean="0"/>
              <a:t> – до 300 </a:t>
            </a:r>
            <a:r>
              <a:rPr lang="ru-RU" sz="1200" b="1" dirty="0" err="1" smtClean="0"/>
              <a:t>тыс.тг</a:t>
            </a:r>
            <a:r>
              <a:rPr lang="ru-RU" sz="1200" b="1" dirty="0" smtClean="0"/>
              <a:t>.</a:t>
            </a:r>
            <a:endParaRPr lang="ru-RU" sz="12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267350" y="3019677"/>
            <a:ext cx="2520000" cy="468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ru-RU" sz="1200" dirty="0" smtClean="0"/>
              <a:t>КФХ</a:t>
            </a:r>
          </a:p>
          <a:p>
            <a:pPr algn="ctr">
              <a:spcAft>
                <a:spcPts val="300"/>
              </a:spcAft>
            </a:pPr>
            <a:r>
              <a:rPr lang="ru-RU" sz="1200" b="1" dirty="0" err="1" smtClean="0"/>
              <a:t>Микрокредиты</a:t>
            </a:r>
            <a:r>
              <a:rPr lang="ru-RU" sz="1200" b="1" dirty="0" smtClean="0"/>
              <a:t> – до 8 000 МРП</a:t>
            </a:r>
            <a:endParaRPr lang="ru-RU" sz="12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267350" y="1539407"/>
            <a:ext cx="2520000" cy="12298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ru-RU" sz="1200" dirty="0" smtClean="0"/>
              <a:t>С/х предприятия,</a:t>
            </a:r>
            <a:br>
              <a:rPr lang="ru-RU" sz="1200" dirty="0" smtClean="0"/>
            </a:br>
            <a:r>
              <a:rPr lang="ru-RU" sz="1200" dirty="0" smtClean="0"/>
              <a:t>Предприятия по переработке</a:t>
            </a:r>
            <a:br>
              <a:rPr lang="ru-RU" sz="1200" dirty="0" smtClean="0"/>
            </a:br>
            <a:r>
              <a:rPr lang="ru-RU" sz="1200" dirty="0" smtClean="0"/>
              <a:t>с/х продукции,</a:t>
            </a:r>
            <a:br>
              <a:rPr lang="ru-RU" sz="1200" dirty="0" smtClean="0"/>
            </a:br>
            <a:r>
              <a:rPr lang="ru-RU" sz="1200" dirty="0" smtClean="0"/>
              <a:t>Предприятия инфраструктуры (склады, транспорт)</a:t>
            </a:r>
          </a:p>
          <a:p>
            <a:pPr algn="ctr">
              <a:spcAft>
                <a:spcPts val="300"/>
              </a:spcAft>
            </a:pPr>
            <a:r>
              <a:rPr lang="ru-RU" sz="1200" b="1" dirty="0" smtClean="0"/>
              <a:t>Кредиты до 50 </a:t>
            </a:r>
            <a:r>
              <a:rPr lang="ru-RU" sz="1200" b="1" dirty="0" err="1" smtClean="0"/>
              <a:t>млн.тг</a:t>
            </a:r>
            <a:r>
              <a:rPr lang="ru-RU" sz="1200" b="1" dirty="0" smtClean="0"/>
              <a:t>.</a:t>
            </a:r>
            <a:endParaRPr lang="ru-RU" sz="1200" b="1" dirty="0"/>
          </a:p>
        </p:txBody>
      </p:sp>
      <p:cxnSp>
        <p:nvCxnSpPr>
          <p:cNvPr id="24" name="Соединительная линия уступом 23"/>
          <p:cNvCxnSpPr>
            <a:stCxn id="14" idx="3"/>
            <a:endCxn id="15" idx="1"/>
          </p:cNvCxnSpPr>
          <p:nvPr/>
        </p:nvCxnSpPr>
        <p:spPr>
          <a:xfrm>
            <a:off x="1400596" y="2769243"/>
            <a:ext cx="1238648" cy="755529"/>
          </a:xfrm>
          <a:prstGeom prst="bentConnector3">
            <a:avLst>
              <a:gd name="adj1" fmla="val 79529"/>
            </a:avLst>
          </a:prstGeom>
          <a:ln>
            <a:solidFill>
              <a:schemeClr val="accent2"/>
            </a:solidFill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5" name="Соединительная линия уступом 24"/>
          <p:cNvCxnSpPr>
            <a:stCxn id="14" idx="3"/>
            <a:endCxn id="18" idx="1"/>
          </p:cNvCxnSpPr>
          <p:nvPr/>
        </p:nvCxnSpPr>
        <p:spPr>
          <a:xfrm flipV="1">
            <a:off x="1400596" y="2154325"/>
            <a:ext cx="1238648" cy="614918"/>
          </a:xfrm>
          <a:prstGeom prst="bentConnector3">
            <a:avLst>
              <a:gd name="adj1" fmla="val 79529"/>
            </a:avLst>
          </a:prstGeom>
          <a:ln>
            <a:solidFill>
              <a:schemeClr val="accent2"/>
            </a:solidFill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8" name="Соединительная линия уступом 27"/>
          <p:cNvCxnSpPr>
            <a:stCxn id="15" idx="3"/>
            <a:endCxn id="19" idx="1"/>
          </p:cNvCxnSpPr>
          <p:nvPr/>
        </p:nvCxnSpPr>
        <p:spPr>
          <a:xfrm>
            <a:off x="3611244" y="3524772"/>
            <a:ext cx="656106" cy="304969"/>
          </a:xfrm>
          <a:prstGeom prst="bentConnector3">
            <a:avLst>
              <a:gd name="adj1" fmla="val 50000"/>
            </a:avLst>
          </a:prstGeom>
          <a:ln>
            <a:solidFill>
              <a:schemeClr val="accent2"/>
            </a:solidFill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1" name="Соединительная линия уступом 30"/>
          <p:cNvCxnSpPr>
            <a:stCxn id="15" idx="3"/>
            <a:endCxn id="20" idx="1"/>
          </p:cNvCxnSpPr>
          <p:nvPr/>
        </p:nvCxnSpPr>
        <p:spPr>
          <a:xfrm flipV="1">
            <a:off x="3611244" y="3253677"/>
            <a:ext cx="656106" cy="271095"/>
          </a:xfrm>
          <a:prstGeom prst="bentConnector3">
            <a:avLst>
              <a:gd name="adj1" fmla="val 50000"/>
            </a:avLst>
          </a:prstGeom>
          <a:ln>
            <a:solidFill>
              <a:schemeClr val="accent2"/>
            </a:solidFill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7431974" y="3595741"/>
            <a:ext cx="1162678" cy="468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ru-RU" sz="1200" dirty="0" smtClean="0"/>
              <a:t>300 проектов</a:t>
            </a:r>
            <a:endParaRPr lang="ru-RU" sz="12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7441770" y="3019677"/>
            <a:ext cx="1162678" cy="4679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ru-RU" sz="1200" dirty="0" smtClean="0"/>
              <a:t>30 проектов</a:t>
            </a:r>
            <a:endParaRPr lang="ru-RU" sz="12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7431973" y="1539407"/>
            <a:ext cx="1162678" cy="12298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ru-RU" sz="1200" dirty="0" smtClean="0"/>
              <a:t>5 проектов</a:t>
            </a:r>
            <a:endParaRPr lang="ru-RU" sz="1200" b="1" dirty="0"/>
          </a:p>
        </p:txBody>
      </p:sp>
      <p:cxnSp>
        <p:nvCxnSpPr>
          <p:cNvPr id="43" name="Прямая со стрелкой 42"/>
          <p:cNvCxnSpPr>
            <a:stCxn id="19" idx="3"/>
            <a:endCxn id="39" idx="1"/>
          </p:cNvCxnSpPr>
          <p:nvPr/>
        </p:nvCxnSpPr>
        <p:spPr>
          <a:xfrm>
            <a:off x="6787350" y="3829741"/>
            <a:ext cx="644624" cy="0"/>
          </a:xfrm>
          <a:prstGeom prst="straightConnector1">
            <a:avLst/>
          </a:prstGeom>
          <a:ln>
            <a:solidFill>
              <a:schemeClr val="accent2"/>
            </a:solidFill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4" name="Прямая со стрелкой 43"/>
          <p:cNvCxnSpPr>
            <a:stCxn id="20" idx="3"/>
            <a:endCxn id="40" idx="1"/>
          </p:cNvCxnSpPr>
          <p:nvPr/>
        </p:nvCxnSpPr>
        <p:spPr>
          <a:xfrm>
            <a:off x="6787350" y="3253677"/>
            <a:ext cx="654420" cy="0"/>
          </a:xfrm>
          <a:prstGeom prst="straightConnector1">
            <a:avLst/>
          </a:prstGeom>
          <a:ln>
            <a:solidFill>
              <a:schemeClr val="accent2"/>
            </a:solidFill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5" name="Прямая со стрелкой 44"/>
          <p:cNvCxnSpPr>
            <a:stCxn id="21" idx="3"/>
            <a:endCxn id="41" idx="1"/>
          </p:cNvCxnSpPr>
          <p:nvPr/>
        </p:nvCxnSpPr>
        <p:spPr>
          <a:xfrm>
            <a:off x="6787350" y="2154325"/>
            <a:ext cx="644623" cy="0"/>
          </a:xfrm>
          <a:prstGeom prst="straightConnector1">
            <a:avLst/>
          </a:prstGeom>
          <a:ln>
            <a:solidFill>
              <a:schemeClr val="accent2"/>
            </a:solidFill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2" name="Прямая со стрелкой 41"/>
          <p:cNvCxnSpPr>
            <a:stCxn id="18" idx="3"/>
            <a:endCxn id="21" idx="1"/>
          </p:cNvCxnSpPr>
          <p:nvPr/>
        </p:nvCxnSpPr>
        <p:spPr>
          <a:xfrm>
            <a:off x="3611244" y="2154325"/>
            <a:ext cx="656106" cy="0"/>
          </a:xfrm>
          <a:prstGeom prst="straightConnector1">
            <a:avLst/>
          </a:prstGeom>
          <a:ln>
            <a:solidFill>
              <a:schemeClr val="accent2"/>
            </a:solidFill>
            <a:tailEnd type="triangle" w="lg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6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12</a:t>
            </a:fld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7168480" y="4341753"/>
            <a:ext cx="172819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dirty="0" smtClean="0"/>
              <a:t>~</a:t>
            </a:r>
            <a:r>
              <a:rPr lang="ru-RU" sz="800" dirty="0" smtClean="0"/>
              <a:t>10% наиболее активных участников рынка в соответствующих секторах</a:t>
            </a:r>
            <a:endParaRPr lang="ru-RU" sz="800" dirty="0"/>
          </a:p>
        </p:txBody>
      </p:sp>
      <p:sp>
        <p:nvSpPr>
          <p:cNvPr id="66" name="Стрелка вниз 65"/>
          <p:cNvSpPr/>
          <p:nvPr/>
        </p:nvSpPr>
        <p:spPr>
          <a:xfrm>
            <a:off x="7441440" y="4158609"/>
            <a:ext cx="1162679" cy="180000"/>
          </a:xfrm>
          <a:prstGeom prst="downArrow">
            <a:avLst>
              <a:gd name="adj1" fmla="val 50000"/>
              <a:gd name="adj2" fmla="val 100000"/>
            </a:avLst>
          </a:prstGeom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1509564" y="2399194"/>
            <a:ext cx="7581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i="1" dirty="0" smtClean="0"/>
              <a:t>Размещение средств</a:t>
            </a:r>
            <a:endParaRPr lang="ru-RU" sz="800" i="1" dirty="0"/>
          </a:p>
        </p:txBody>
      </p:sp>
      <p:sp>
        <p:nvSpPr>
          <p:cNvPr id="61" name="TextBox 60"/>
          <p:cNvSpPr txBox="1"/>
          <p:nvPr/>
        </p:nvSpPr>
        <p:spPr>
          <a:xfrm>
            <a:off x="7116065" y="1260366"/>
            <a:ext cx="17120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i="1" dirty="0" smtClean="0"/>
              <a:t>Ожидаемые результаты</a:t>
            </a:r>
            <a:endParaRPr lang="ru-RU" sz="1000" i="1" dirty="0"/>
          </a:p>
        </p:txBody>
      </p:sp>
      <p:sp>
        <p:nvSpPr>
          <p:cNvPr id="62" name="TextBox 61"/>
          <p:cNvSpPr txBox="1"/>
          <p:nvPr/>
        </p:nvSpPr>
        <p:spPr>
          <a:xfrm>
            <a:off x="395536" y="915566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>
                <a:solidFill>
                  <a:schemeClr val="accent2"/>
                </a:solidFill>
              </a:rPr>
              <a:t>Механизм реализации отдельной программы финансирования МСБ</a:t>
            </a:r>
          </a:p>
          <a:p>
            <a:r>
              <a:rPr lang="ru-RU" sz="1200" b="1" i="1" dirty="0">
                <a:solidFill>
                  <a:schemeClr val="accent2"/>
                </a:solidFill>
              </a:rPr>
              <a:t>южных регионов </a:t>
            </a:r>
            <a:r>
              <a:rPr lang="ru-RU" sz="1200" b="1" i="1" dirty="0" err="1">
                <a:solidFill>
                  <a:schemeClr val="accent2"/>
                </a:solidFill>
              </a:rPr>
              <a:t>Костанайской</a:t>
            </a:r>
            <a:r>
              <a:rPr lang="ru-RU" sz="1200" b="1" i="1" dirty="0">
                <a:solidFill>
                  <a:schemeClr val="accent2"/>
                </a:solidFill>
              </a:rPr>
              <a:t> области</a:t>
            </a:r>
            <a:endParaRPr lang="ru-RU" sz="12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99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13</a:t>
            </a:fld>
            <a:endParaRPr lang="ru-RU"/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2987824" y="699542"/>
            <a:ext cx="3096344" cy="977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Заголовок 3"/>
          <p:cNvSpPr txBox="1">
            <a:spLocks/>
          </p:cNvSpPr>
          <p:nvPr/>
        </p:nvSpPr>
        <p:spPr>
          <a:xfrm>
            <a:off x="2051720" y="1923678"/>
            <a:ext cx="5040560" cy="576064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2800" b="1" dirty="0" smtClean="0">
                <a:solidFill>
                  <a:srgbClr val="0070C0"/>
                </a:solidFill>
              </a:rPr>
              <a:t>Благодарим за внимание!</a:t>
            </a:r>
            <a:endParaRPr lang="ru-RU" sz="2800" b="1" dirty="0"/>
          </a:p>
        </p:txBody>
      </p:sp>
      <p:sp>
        <p:nvSpPr>
          <p:cNvPr id="48" name="Rectangle 4"/>
          <p:cNvSpPr>
            <a:spLocks noChangeArrowheads="1"/>
          </p:cNvSpPr>
          <p:nvPr/>
        </p:nvSpPr>
        <p:spPr bwMode="auto">
          <a:xfrm>
            <a:off x="2627784" y="2806645"/>
            <a:ext cx="3888432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ru-RU" altLang="ru-RU" sz="1100" b="1" dirty="0"/>
              <a:t>Головной </a:t>
            </a:r>
            <a:r>
              <a:rPr lang="ru-RU" altLang="ru-RU" sz="1100" b="1" dirty="0" smtClean="0"/>
              <a:t>офис: 050004</a:t>
            </a:r>
            <a:r>
              <a:rPr lang="ru-RU" altLang="ru-RU" sz="1100" b="1" dirty="0"/>
              <a:t>, г. Алматы, ул. Гоголя, 111</a:t>
            </a:r>
          </a:p>
          <a:p>
            <a:pPr algn="ctr"/>
            <a:r>
              <a:rPr lang="ru-RU" altLang="ru-RU" sz="1100" b="1" dirty="0"/>
              <a:t>Тел.: </a:t>
            </a:r>
            <a:r>
              <a:rPr lang="ru-RU" altLang="ru-RU" sz="1100" b="1" dirty="0">
                <a:solidFill>
                  <a:srgbClr val="0070C0"/>
                </a:solidFill>
              </a:rPr>
              <a:t>8 (7</a:t>
            </a:r>
            <a:r>
              <a:rPr lang="en-US" altLang="ru-RU" sz="1100" b="1" dirty="0">
                <a:solidFill>
                  <a:srgbClr val="0070C0"/>
                </a:solidFill>
              </a:rPr>
              <a:t>2</a:t>
            </a:r>
            <a:r>
              <a:rPr lang="ru-RU" altLang="ru-RU" sz="1100" b="1" dirty="0">
                <a:solidFill>
                  <a:srgbClr val="0070C0"/>
                </a:solidFill>
              </a:rPr>
              <a:t>7) 244-55-66, 244-55-77</a:t>
            </a:r>
          </a:p>
          <a:p>
            <a:pPr algn="ctr"/>
            <a:r>
              <a:rPr lang="en-US" altLang="ru-RU" sz="1100" b="1" dirty="0"/>
              <a:t>Call</a:t>
            </a:r>
            <a:r>
              <a:rPr lang="ru-RU" altLang="ru-RU" sz="1100" b="1" dirty="0"/>
              <a:t>-центр: </a:t>
            </a:r>
            <a:r>
              <a:rPr lang="ru-RU" altLang="ru-RU" sz="1100" b="1" dirty="0">
                <a:solidFill>
                  <a:srgbClr val="0070C0"/>
                </a:solidFill>
              </a:rPr>
              <a:t>1408</a:t>
            </a:r>
          </a:p>
          <a:p>
            <a:pPr algn="ctr"/>
            <a:r>
              <a:rPr lang="ru-RU" altLang="ru-RU" sz="1100" b="1" dirty="0"/>
              <a:t>Факс: </a:t>
            </a:r>
            <a:r>
              <a:rPr lang="ru-RU" altLang="ru-RU" sz="1100" b="1" dirty="0">
                <a:solidFill>
                  <a:srgbClr val="0070C0"/>
                </a:solidFill>
              </a:rPr>
              <a:t>8 (727) 278 07 76</a:t>
            </a:r>
          </a:p>
          <a:p>
            <a:pPr algn="ctr"/>
            <a:r>
              <a:rPr lang="en-US" altLang="ru-RU" sz="1100" b="1" dirty="0"/>
              <a:t>E</a:t>
            </a:r>
            <a:r>
              <a:rPr lang="ru-RU" altLang="ru-RU" sz="1100" b="1" dirty="0"/>
              <a:t>-</a:t>
            </a:r>
            <a:r>
              <a:rPr lang="en-US" altLang="ru-RU" sz="1100" b="1" dirty="0"/>
              <a:t>mail</a:t>
            </a:r>
            <a:r>
              <a:rPr lang="ru-RU" altLang="ru-RU" sz="1100" b="1" dirty="0"/>
              <a:t>: </a:t>
            </a:r>
            <a:r>
              <a:rPr lang="en-US" altLang="ru-RU" sz="1100" b="1" dirty="0">
                <a:solidFill>
                  <a:srgbClr val="0070C0"/>
                </a:solidFill>
              </a:rPr>
              <a:t>info</a:t>
            </a:r>
            <a:r>
              <a:rPr lang="ru-RU" altLang="ru-RU" sz="1100" b="1" dirty="0">
                <a:solidFill>
                  <a:srgbClr val="0070C0"/>
                </a:solidFill>
              </a:rPr>
              <a:t>@</a:t>
            </a:r>
            <a:r>
              <a:rPr lang="en-US" altLang="ru-RU" sz="1100" b="1" dirty="0">
                <a:solidFill>
                  <a:srgbClr val="0070C0"/>
                </a:solidFill>
              </a:rPr>
              <a:t>fund</a:t>
            </a:r>
            <a:r>
              <a:rPr lang="ru-RU" altLang="ru-RU" sz="1100" b="1" dirty="0">
                <a:solidFill>
                  <a:srgbClr val="0070C0"/>
                </a:solidFill>
              </a:rPr>
              <a:t>.</a:t>
            </a:r>
            <a:r>
              <a:rPr lang="en-US" altLang="ru-RU" sz="1100" b="1" dirty="0">
                <a:solidFill>
                  <a:srgbClr val="0070C0"/>
                </a:solidFill>
              </a:rPr>
              <a:t>kz</a:t>
            </a:r>
            <a:endParaRPr lang="ru-RU" altLang="ru-RU" sz="1100" b="1" dirty="0">
              <a:solidFill>
                <a:srgbClr val="0070C0"/>
              </a:solidFill>
            </a:endParaRPr>
          </a:p>
          <a:p>
            <a:pPr algn="ctr"/>
            <a:r>
              <a:rPr lang="ru-RU" altLang="ru-RU" sz="1100" b="1" dirty="0"/>
              <a:t>Сайт Фонда: </a:t>
            </a:r>
            <a:r>
              <a:rPr lang="en-US" altLang="ru-RU" sz="1100" b="1" dirty="0">
                <a:solidFill>
                  <a:srgbClr val="0A45A6"/>
                </a:solidFill>
                <a:hlinkClick r:id="rId3"/>
              </a:rPr>
              <a:t>http</a:t>
            </a:r>
            <a:r>
              <a:rPr lang="ru-RU" altLang="ru-RU" sz="1100" b="1" dirty="0">
                <a:solidFill>
                  <a:srgbClr val="0A45A6"/>
                </a:solidFill>
                <a:hlinkClick r:id="rId3"/>
              </a:rPr>
              <a:t>://</a:t>
            </a:r>
            <a:r>
              <a:rPr lang="en-US" altLang="ru-RU" sz="1100" b="1" dirty="0">
                <a:solidFill>
                  <a:srgbClr val="0A45A6"/>
                </a:solidFill>
                <a:hlinkClick r:id="rId3"/>
              </a:rPr>
              <a:t>www</a:t>
            </a:r>
            <a:r>
              <a:rPr lang="ru-RU" altLang="ru-RU" sz="1100" b="1" dirty="0">
                <a:solidFill>
                  <a:srgbClr val="0A45A6"/>
                </a:solidFill>
                <a:hlinkClick r:id="rId3"/>
              </a:rPr>
              <a:t>.</a:t>
            </a:r>
            <a:r>
              <a:rPr lang="en-US" altLang="ru-RU" sz="1100" b="1" dirty="0">
                <a:solidFill>
                  <a:srgbClr val="0A45A6"/>
                </a:solidFill>
                <a:hlinkClick r:id="rId3"/>
              </a:rPr>
              <a:t>damu</a:t>
            </a:r>
            <a:r>
              <a:rPr lang="ru-RU" altLang="ru-RU" sz="1100" b="1" dirty="0">
                <a:solidFill>
                  <a:srgbClr val="0A45A6"/>
                </a:solidFill>
                <a:hlinkClick r:id="rId3"/>
              </a:rPr>
              <a:t>.</a:t>
            </a:r>
            <a:r>
              <a:rPr lang="en-US" altLang="ru-RU" sz="1100" b="1" dirty="0">
                <a:solidFill>
                  <a:srgbClr val="0A45A6"/>
                </a:solidFill>
                <a:hlinkClick r:id="rId3"/>
              </a:rPr>
              <a:t>kz</a:t>
            </a:r>
            <a:endParaRPr lang="ru-RU" altLang="ru-RU" sz="1100" b="1" dirty="0">
              <a:solidFill>
                <a:srgbClr val="0A45A6"/>
              </a:solidFill>
            </a:endParaRPr>
          </a:p>
          <a:p>
            <a:pPr algn="ctr"/>
            <a:r>
              <a:rPr lang="ru-RU" altLang="ru-RU" sz="1100" b="1" dirty="0"/>
              <a:t>Бизнес-портал: </a:t>
            </a:r>
            <a:r>
              <a:rPr lang="en-US" altLang="ru-RU" sz="1100" b="1" dirty="0">
                <a:hlinkClick r:id="rId4"/>
              </a:rPr>
              <a:t>http://business.gov.kz</a:t>
            </a:r>
            <a:r>
              <a:rPr lang="ru-RU" altLang="ru-RU" sz="1100" b="1" dirty="0"/>
              <a:t> </a:t>
            </a:r>
          </a:p>
        </p:txBody>
      </p:sp>
      <p:pic>
        <p:nvPicPr>
          <p:cNvPr id="49" name="Picture 2">
            <a:hlinkClick r:id="rId5"/>
          </p:cNvPr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19" b="23912"/>
          <a:stretch>
            <a:fillRect/>
          </a:stretch>
        </p:blipFill>
        <p:spPr bwMode="auto">
          <a:xfrm>
            <a:off x="3563888" y="4155067"/>
            <a:ext cx="789747" cy="28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5">
            <a:hlinkClick r:id="rId7"/>
          </p:cNvPr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205" y="4155067"/>
            <a:ext cx="286789" cy="286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6">
            <a:hlinkClick r:id="rId9"/>
          </p:cNvPr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76" t="3665" r="19176" b="3665"/>
          <a:stretch>
            <a:fillRect/>
          </a:stretch>
        </p:blipFill>
        <p:spPr bwMode="auto">
          <a:xfrm>
            <a:off x="4760683" y="4155067"/>
            <a:ext cx="286993" cy="288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7">
            <a:hlinkClick r:id="rId11"/>
          </p:cNvPr>
          <p:cNvPicPr>
            <a:picLocks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60" t="22279" r="19760" b="22279"/>
          <a:stretch>
            <a:fillRect/>
          </a:stretch>
        </p:blipFill>
        <p:spPr bwMode="auto">
          <a:xfrm>
            <a:off x="5116811" y="4155066"/>
            <a:ext cx="314236" cy="288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655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Содержание</a:t>
            </a:r>
            <a:endParaRPr lang="ru-RU" sz="2000" b="1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457200" y="1347614"/>
            <a:ext cx="8229600" cy="2664296"/>
          </a:xfrm>
        </p:spPr>
        <p:txBody>
          <a:bodyPr anchor="ctr" anchorCtr="0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Результаты </a:t>
            </a:r>
            <a:r>
              <a:rPr lang="ru-RU" sz="2400" dirty="0"/>
              <a:t>программ Фонда в </a:t>
            </a:r>
            <a:r>
              <a:rPr lang="ru-RU" sz="2400" dirty="0" err="1"/>
              <a:t>Костанайской</a:t>
            </a:r>
            <a:r>
              <a:rPr lang="ru-RU" sz="2400" dirty="0"/>
              <a:t> области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endParaRPr lang="ru-RU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Текущая </a:t>
            </a:r>
            <a:r>
              <a:rPr lang="ru-RU" sz="2400" dirty="0" smtClean="0"/>
              <a:t>ситуация</a:t>
            </a:r>
          </a:p>
          <a:p>
            <a:pPr marL="457200" indent="-457200">
              <a:buFont typeface="+mj-lt"/>
              <a:buAutoNum type="arabicPeriod"/>
            </a:pPr>
            <a:endParaRPr lang="ru-RU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Перспективы развития</a:t>
            </a:r>
          </a:p>
          <a:p>
            <a:pPr marL="457200" indent="-457200">
              <a:buFont typeface="+mj-lt"/>
              <a:buAutoNum type="arabicPeriod"/>
            </a:pPr>
            <a:endParaRPr lang="ru-RU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Участие Фонда в развитии экономики </a:t>
            </a:r>
            <a:r>
              <a:rPr lang="ru-RU" sz="2400" dirty="0" smtClean="0"/>
              <a:t>регионов</a:t>
            </a:r>
            <a:endParaRPr lang="ru-RU" sz="2400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3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Результаты программ </a:t>
            </a:r>
            <a:r>
              <a:rPr lang="ru-RU" sz="2000" b="1" dirty="0" smtClean="0"/>
              <a:t>Фонда</a:t>
            </a:r>
            <a:r>
              <a:rPr lang="en-US" sz="2000" b="1" dirty="0" smtClean="0"/>
              <a:t> </a:t>
            </a:r>
            <a:r>
              <a:rPr lang="ru-RU" sz="2000" b="1" dirty="0" smtClean="0"/>
              <a:t>в </a:t>
            </a:r>
            <a:r>
              <a:rPr lang="ru-RU" sz="2000" b="1" dirty="0" err="1" smtClean="0"/>
              <a:t>Костанайской</a:t>
            </a:r>
            <a:r>
              <a:rPr lang="ru-RU" sz="2000" b="1" dirty="0" smtClean="0"/>
              <a:t> области</a:t>
            </a:r>
            <a:endParaRPr lang="ru-RU" sz="2000" b="1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3</a:t>
            </a:fld>
            <a:endParaRPr lang="ru-RU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1136038"/>
              </p:ext>
            </p:extLst>
          </p:nvPr>
        </p:nvGraphicFramePr>
        <p:xfrm>
          <a:off x="4716016" y="1230211"/>
          <a:ext cx="180000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5048404"/>
              </p:ext>
            </p:extLst>
          </p:nvPr>
        </p:nvGraphicFramePr>
        <p:xfrm>
          <a:off x="4716016" y="3168000"/>
          <a:ext cx="180000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7870067"/>
              </p:ext>
            </p:extLst>
          </p:nvPr>
        </p:nvGraphicFramePr>
        <p:xfrm>
          <a:off x="323528" y="1230211"/>
          <a:ext cx="180000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577732" y="1230211"/>
            <a:ext cx="2160240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/>
          <a:lstStyle/>
          <a:p>
            <a:r>
              <a:rPr lang="ru-RU" sz="1200" b="1" dirty="0" err="1" smtClean="0"/>
              <a:t>Костанайская</a:t>
            </a:r>
            <a:r>
              <a:rPr lang="ru-RU" sz="1200" b="1" dirty="0" smtClean="0"/>
              <a:t> область:</a:t>
            </a:r>
            <a:endParaRPr lang="ru-RU" sz="1200" b="1" dirty="0"/>
          </a:p>
          <a:p>
            <a:pPr marL="85725" indent="-85725">
              <a:buFont typeface="Arial" pitchFamily="34" charset="0"/>
              <a:buChar char="•"/>
            </a:pPr>
            <a:r>
              <a:rPr lang="ru-RU" sz="1200" i="1" dirty="0" smtClean="0"/>
              <a:t>748 проектов</a:t>
            </a:r>
            <a:endParaRPr lang="ru-RU" sz="1200" i="1" dirty="0"/>
          </a:p>
          <a:p>
            <a:pPr marL="85725" indent="-85725">
              <a:buFont typeface="Arial" pitchFamily="34" charset="0"/>
              <a:buChar char="•"/>
            </a:pPr>
            <a:r>
              <a:rPr lang="ru-RU" sz="1200" i="1" dirty="0" smtClean="0"/>
              <a:t>91 027 </a:t>
            </a:r>
            <a:r>
              <a:rPr lang="ru-RU" sz="1200" i="1" dirty="0"/>
              <a:t>млн. тенге </a:t>
            </a:r>
            <a:r>
              <a:rPr lang="ru-RU" sz="1200" i="1" dirty="0" smtClean="0"/>
              <a:t>кредитов</a:t>
            </a:r>
          </a:p>
          <a:p>
            <a:pPr marL="85725" indent="-85725">
              <a:buFont typeface="Arial" pitchFamily="34" charset="0"/>
              <a:buChar char="•"/>
            </a:pPr>
            <a:endParaRPr lang="ru-RU" sz="1200" i="1" dirty="0"/>
          </a:p>
          <a:p>
            <a:r>
              <a:rPr lang="ru-RU" sz="1200" b="1" dirty="0" smtClean="0"/>
              <a:t>Южные регионы области: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200" i="1" dirty="0" smtClean="0"/>
              <a:t>34 проекта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200" i="1" dirty="0" smtClean="0"/>
              <a:t>610 млн. тенге кредитов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577732" y="3168000"/>
            <a:ext cx="2160240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/>
          <a:lstStyle/>
          <a:p>
            <a:r>
              <a:rPr lang="ru-RU" sz="1200" b="1" dirty="0" err="1" smtClean="0"/>
              <a:t>Костанайская</a:t>
            </a:r>
            <a:r>
              <a:rPr lang="ru-RU" sz="1200" b="1" dirty="0" smtClean="0"/>
              <a:t> </a:t>
            </a:r>
            <a:r>
              <a:rPr lang="ru-RU" sz="1200" b="1" dirty="0"/>
              <a:t>область: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200" i="1" dirty="0" smtClean="0"/>
              <a:t>246 </a:t>
            </a:r>
            <a:r>
              <a:rPr lang="ru-RU" sz="1200" i="1" dirty="0"/>
              <a:t>проектов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200" i="1" dirty="0" smtClean="0"/>
              <a:t>10 555 млн</a:t>
            </a:r>
            <a:r>
              <a:rPr lang="ru-RU" sz="1200" i="1" dirty="0"/>
              <a:t>. тенге </a:t>
            </a:r>
            <a:r>
              <a:rPr lang="ru-RU" sz="1200" i="1" dirty="0" smtClean="0"/>
              <a:t>кредитов</a:t>
            </a:r>
          </a:p>
          <a:p>
            <a:pPr marL="85725" indent="-85725">
              <a:buFont typeface="Arial" pitchFamily="34" charset="0"/>
              <a:buChar char="•"/>
            </a:pPr>
            <a:endParaRPr lang="ru-RU" sz="1200" i="1" dirty="0"/>
          </a:p>
          <a:p>
            <a:r>
              <a:rPr lang="ru-RU" sz="1200" b="1" dirty="0"/>
              <a:t>Южные регионы области: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200" i="1" dirty="0" smtClean="0"/>
              <a:t>26 проектов</a:t>
            </a:r>
            <a:endParaRPr lang="ru-RU" sz="1200" i="1" dirty="0"/>
          </a:p>
          <a:p>
            <a:pPr marL="85725" indent="-85725">
              <a:buFont typeface="Arial" pitchFamily="34" charset="0"/>
              <a:buChar char="•"/>
            </a:pPr>
            <a:r>
              <a:rPr lang="ru-RU" sz="1200" i="1" dirty="0" smtClean="0"/>
              <a:t>375 </a:t>
            </a:r>
            <a:r>
              <a:rPr lang="ru-RU" sz="1200" i="1" dirty="0"/>
              <a:t>млн. тенге кредитов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195736" y="1230211"/>
            <a:ext cx="2160240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/>
          <a:lstStyle/>
          <a:p>
            <a:r>
              <a:rPr lang="ru-RU" sz="1200" b="1" dirty="0" err="1" smtClean="0"/>
              <a:t>Костанайская</a:t>
            </a:r>
            <a:r>
              <a:rPr lang="ru-RU" sz="1200" b="1" dirty="0" smtClean="0"/>
              <a:t> </a:t>
            </a:r>
            <a:r>
              <a:rPr lang="ru-RU" sz="1200" b="1" dirty="0"/>
              <a:t>область: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200" i="1" dirty="0" smtClean="0"/>
              <a:t>40 проектов</a:t>
            </a:r>
            <a:endParaRPr lang="ru-RU" sz="1200" i="1" dirty="0"/>
          </a:p>
          <a:p>
            <a:pPr marL="85725" indent="-85725">
              <a:buFont typeface="Arial" pitchFamily="34" charset="0"/>
              <a:buChar char="•"/>
            </a:pPr>
            <a:r>
              <a:rPr lang="ru-RU" sz="1200" i="1" dirty="0" smtClean="0"/>
              <a:t>952 </a:t>
            </a:r>
            <a:r>
              <a:rPr lang="ru-RU" sz="1200" i="1" dirty="0"/>
              <a:t>млн. тенге </a:t>
            </a:r>
            <a:r>
              <a:rPr lang="ru-RU" sz="1200" i="1" dirty="0" smtClean="0"/>
              <a:t>кредитов</a:t>
            </a:r>
          </a:p>
          <a:p>
            <a:pPr marL="85725" indent="-85725">
              <a:buFont typeface="Arial" pitchFamily="34" charset="0"/>
              <a:buChar char="•"/>
            </a:pPr>
            <a:endParaRPr lang="ru-RU" sz="1200" i="1" dirty="0"/>
          </a:p>
          <a:p>
            <a:r>
              <a:rPr lang="ru-RU" sz="1200" b="1" dirty="0"/>
              <a:t>Южные регионы области: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200" i="1" dirty="0" smtClean="0"/>
              <a:t>5 проектов</a:t>
            </a:r>
            <a:endParaRPr lang="ru-RU" sz="1200" i="1" dirty="0"/>
          </a:p>
          <a:p>
            <a:pPr marL="85725" indent="-85725">
              <a:buFont typeface="Arial" pitchFamily="34" charset="0"/>
              <a:buChar char="•"/>
            </a:pPr>
            <a:r>
              <a:rPr lang="ru-RU" sz="1200" i="1" dirty="0" smtClean="0"/>
              <a:t>54 </a:t>
            </a:r>
            <a:r>
              <a:rPr lang="ru-RU" sz="1200" i="1" dirty="0"/>
              <a:t>млн. тенге кредитов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195736" y="3168000"/>
            <a:ext cx="2160240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/>
          <a:lstStyle/>
          <a:p>
            <a:r>
              <a:rPr lang="ru-RU" sz="1200" b="1" dirty="0" err="1" smtClean="0"/>
              <a:t>Костанайская</a:t>
            </a:r>
            <a:r>
              <a:rPr lang="ru-RU" sz="1200" b="1" dirty="0" smtClean="0"/>
              <a:t> </a:t>
            </a:r>
            <a:r>
              <a:rPr lang="ru-RU" sz="1200" b="1" dirty="0"/>
              <a:t>область: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200" i="1" dirty="0" smtClean="0"/>
              <a:t>8 проектов</a:t>
            </a:r>
            <a:endParaRPr lang="ru-RU" sz="1200" i="1" dirty="0"/>
          </a:p>
          <a:p>
            <a:pPr marL="85725" indent="-85725">
              <a:buFont typeface="Arial" pitchFamily="34" charset="0"/>
              <a:buChar char="•"/>
            </a:pPr>
            <a:r>
              <a:rPr lang="ru-RU" sz="1200" i="1" dirty="0" smtClean="0"/>
              <a:t>76,0 </a:t>
            </a:r>
            <a:r>
              <a:rPr lang="ru-RU" sz="1200" i="1" dirty="0"/>
              <a:t>млн. тенге </a:t>
            </a:r>
            <a:r>
              <a:rPr lang="ru-RU" sz="1200" i="1" dirty="0" smtClean="0"/>
              <a:t>кредитов</a:t>
            </a:r>
          </a:p>
          <a:p>
            <a:pPr marL="85725" indent="-85725">
              <a:buFont typeface="Arial" pitchFamily="34" charset="0"/>
              <a:buChar char="•"/>
            </a:pPr>
            <a:endParaRPr lang="ru-RU" sz="1200" i="1" dirty="0"/>
          </a:p>
          <a:p>
            <a:r>
              <a:rPr lang="ru-RU" sz="1200" b="1" dirty="0"/>
              <a:t>Южные регионы области: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200" i="1" dirty="0" smtClean="0"/>
              <a:t>1 проект</a:t>
            </a:r>
            <a:endParaRPr lang="ru-RU" sz="1200" i="1" dirty="0"/>
          </a:p>
          <a:p>
            <a:pPr marL="85725" indent="-85725">
              <a:buFont typeface="Arial" pitchFamily="34" charset="0"/>
              <a:buChar char="•"/>
            </a:pPr>
            <a:r>
              <a:rPr lang="ru-RU" sz="1200" i="1" dirty="0" smtClean="0"/>
              <a:t>3,5 </a:t>
            </a:r>
            <a:r>
              <a:rPr lang="ru-RU" sz="1200" i="1" dirty="0"/>
              <a:t>млн. тенге кредитов</a:t>
            </a: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8284224"/>
              </p:ext>
            </p:extLst>
          </p:nvPr>
        </p:nvGraphicFramePr>
        <p:xfrm>
          <a:off x="324008" y="3168000"/>
          <a:ext cx="180000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213542" y="981089"/>
            <a:ext cx="1964366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Программ «</a:t>
            </a:r>
            <a:r>
              <a:rPr lang="ru-RU" sz="1200" b="1" dirty="0" err="1">
                <a:solidFill>
                  <a:schemeClr val="accent2">
                    <a:lumMod val="75000"/>
                  </a:schemeClr>
                </a:solidFill>
              </a:rPr>
              <a:t>Қос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b="1" dirty="0" err="1">
                <a:solidFill>
                  <a:schemeClr val="accent2">
                    <a:lumMod val="75000"/>
                  </a:schemeClr>
                </a:solidFill>
              </a:rPr>
              <a:t>Қолдау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»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603778" y="981089"/>
            <a:ext cx="1964366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Субсидирование ставки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891299" y="2931790"/>
            <a:ext cx="2608901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Массовое 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предпринимательство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518072" y="2931790"/>
            <a:ext cx="2135823" cy="184666"/>
          </a:xfrm>
          <a:prstGeom prst="rect">
            <a:avLst/>
          </a:prstGeom>
        </p:spPr>
        <p:txBody>
          <a:bodyPr wrap="none" lIns="72000" tIns="0" rIns="72000" bIns="0">
            <a:spAutoFit/>
          </a:bodyPr>
          <a:lstStyle/>
          <a:p>
            <a:pPr algn="ctr"/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Гарантирование кредитов</a:t>
            </a:r>
          </a:p>
        </p:txBody>
      </p:sp>
    </p:spTree>
    <p:extLst>
      <p:ext uri="{BB962C8B-B14F-4D97-AF65-F5344CB8AC3E}">
        <p14:creationId xmlns:p14="http://schemas.microsoft.com/office/powerpoint/2010/main" val="288415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/>
              <a:t>1</a:t>
            </a:r>
            <a:r>
              <a:rPr lang="ru-RU" sz="2000" b="1" dirty="0" smtClean="0"/>
              <a:t>. Особенности южных регионов </a:t>
            </a:r>
            <a:r>
              <a:rPr lang="ru-RU" sz="2000" b="1" dirty="0" err="1"/>
              <a:t>Костанайской</a:t>
            </a:r>
            <a:r>
              <a:rPr lang="ru-RU" sz="2000" b="1" dirty="0"/>
              <a:t> области</a:t>
            </a:r>
          </a:p>
        </p:txBody>
      </p:sp>
      <p:sp>
        <p:nvSpPr>
          <p:cNvPr id="11" name="Хорда 10"/>
          <p:cNvSpPr/>
          <p:nvPr/>
        </p:nvSpPr>
        <p:spPr>
          <a:xfrm flipH="1">
            <a:off x="-940230" y="1923678"/>
            <a:ext cx="2376264" cy="2471121"/>
          </a:xfrm>
          <a:prstGeom prst="chord">
            <a:avLst>
              <a:gd name="adj1" fmla="val 5379362"/>
              <a:gd name="adj2" fmla="val 1620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Хорда 11"/>
          <p:cNvSpPr/>
          <p:nvPr/>
        </p:nvSpPr>
        <p:spPr>
          <a:xfrm flipH="1">
            <a:off x="-706668" y="2177602"/>
            <a:ext cx="1909137" cy="1985347"/>
          </a:xfrm>
          <a:prstGeom prst="chord">
            <a:avLst>
              <a:gd name="adj1" fmla="val 5379362"/>
              <a:gd name="adj2" fmla="val 1620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Хорда 12"/>
          <p:cNvSpPr/>
          <p:nvPr/>
        </p:nvSpPr>
        <p:spPr>
          <a:xfrm flipH="1">
            <a:off x="-453702" y="2431522"/>
            <a:ext cx="1403208" cy="1459221"/>
          </a:xfrm>
          <a:prstGeom prst="chord">
            <a:avLst>
              <a:gd name="adj1" fmla="val 5379362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>
            <a:endCxn id="39" idx="1"/>
          </p:cNvCxnSpPr>
          <p:nvPr/>
        </p:nvCxnSpPr>
        <p:spPr>
          <a:xfrm flipV="1">
            <a:off x="683568" y="2486198"/>
            <a:ext cx="958049" cy="296307"/>
          </a:xfrm>
          <a:prstGeom prst="line">
            <a:avLst/>
          </a:prstGeom>
          <a:ln w="28575">
            <a:headEnd type="oval" w="med" len="med"/>
            <a:tailEnd type="triangle" w="med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endCxn id="41" idx="1"/>
          </p:cNvCxnSpPr>
          <p:nvPr/>
        </p:nvCxnSpPr>
        <p:spPr>
          <a:xfrm>
            <a:off x="1223628" y="3646601"/>
            <a:ext cx="417987" cy="264026"/>
          </a:xfrm>
          <a:prstGeom prst="line">
            <a:avLst/>
          </a:prstGeom>
          <a:ln w="28575">
            <a:headEnd type="oval" w="med" len="med"/>
            <a:tailEnd type="triangle" w="med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endCxn id="40" idx="1"/>
          </p:cNvCxnSpPr>
          <p:nvPr/>
        </p:nvCxnSpPr>
        <p:spPr>
          <a:xfrm>
            <a:off x="1043608" y="3121361"/>
            <a:ext cx="598009" cy="0"/>
          </a:xfrm>
          <a:prstGeom prst="line">
            <a:avLst/>
          </a:prstGeom>
          <a:ln w="28575">
            <a:headEnd type="oval" w="med" len="med"/>
            <a:tailEnd type="triangle" w="med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641617" y="2278449"/>
            <a:ext cx="1341864" cy="4154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ru-RU" sz="1600" b="1" dirty="0"/>
              <a:t>28,4 тыс. </a:t>
            </a:r>
            <a:r>
              <a:rPr lang="ru-RU" sz="1600" b="1" dirty="0" smtClean="0"/>
              <a:t>чел. </a:t>
            </a:r>
            <a:br>
              <a:rPr lang="ru-RU" sz="1600" b="1" dirty="0" smtClean="0"/>
            </a:br>
            <a:r>
              <a:rPr lang="ru-RU" sz="1100" dirty="0" smtClean="0"/>
              <a:t>в Аркалыке</a:t>
            </a:r>
            <a:endParaRPr lang="ru-RU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1641617" y="2844362"/>
            <a:ext cx="1562231" cy="5539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ru-RU" sz="1600" b="1" dirty="0" smtClean="0"/>
              <a:t>12,9 </a:t>
            </a:r>
            <a:r>
              <a:rPr lang="ru-RU" sz="1600" b="1" dirty="0"/>
              <a:t>тыс. </a:t>
            </a:r>
            <a:r>
              <a:rPr lang="ru-RU" sz="1600" b="1" dirty="0" smtClean="0"/>
              <a:t>чел. 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100" dirty="0" smtClean="0"/>
              <a:t>На территориях </a:t>
            </a:r>
            <a:r>
              <a:rPr lang="ru-RU" sz="1100" dirty="0" smtClean="0"/>
              <a:t>в подчинении Аркалыка</a:t>
            </a:r>
            <a:endParaRPr lang="ru-RU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1641615" y="3593320"/>
            <a:ext cx="1656000" cy="63461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ru-RU" sz="1400" b="1" dirty="0" smtClean="0"/>
              <a:t>40,5 </a:t>
            </a:r>
            <a:r>
              <a:rPr lang="ru-RU" sz="1400" b="1" dirty="0"/>
              <a:t>тыс. </a:t>
            </a:r>
            <a:r>
              <a:rPr lang="ru-RU" sz="1400" b="1" dirty="0" smtClean="0"/>
              <a:t>чел. </a:t>
            </a: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dirty="0"/>
              <a:t>в</a:t>
            </a:r>
            <a:r>
              <a:rPr lang="ru-RU" sz="1200" b="1" dirty="0" smtClean="0"/>
              <a:t> </a:t>
            </a:r>
            <a:r>
              <a:rPr lang="ru-RU" sz="1100" dirty="0" err="1" smtClean="0"/>
              <a:t>Амангельдинском</a:t>
            </a:r>
            <a:r>
              <a:rPr lang="ru-RU" sz="1100" dirty="0" smtClean="0"/>
              <a:t>, </a:t>
            </a:r>
            <a:r>
              <a:rPr lang="ru-RU" sz="1100" dirty="0" err="1" smtClean="0"/>
              <a:t>Джангельдинском</a:t>
            </a:r>
            <a:r>
              <a:rPr lang="ru-RU" sz="1100" dirty="0" smtClean="0"/>
              <a:t> и </a:t>
            </a:r>
            <a:r>
              <a:rPr lang="ru-RU" sz="1100" dirty="0" err="1" smtClean="0"/>
              <a:t>Наурузумском</a:t>
            </a:r>
            <a:r>
              <a:rPr lang="ru-RU" sz="1100" dirty="0" smtClean="0"/>
              <a:t> </a:t>
            </a:r>
            <a:r>
              <a:rPr lang="ru-RU" sz="1100" dirty="0" smtClean="0"/>
              <a:t>р-нах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4139952" y="1925725"/>
            <a:ext cx="4752528" cy="24482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0" rIns="36000" bIns="0" rtlCol="0" anchor="ctr" anchorCtr="0">
            <a:noAutofit/>
          </a:bodyPr>
          <a:lstStyle/>
          <a:p>
            <a:r>
              <a:rPr lang="ru-RU" sz="1200" b="1" dirty="0" smtClean="0"/>
              <a:t>Аркалык:</a:t>
            </a:r>
          </a:p>
          <a:p>
            <a:pPr marL="182563" indent="-87313">
              <a:buFont typeface="Arial" pitchFamily="34" charset="0"/>
              <a:buChar char="•"/>
            </a:pPr>
            <a:r>
              <a:rPr lang="ru-RU" sz="1000" dirty="0" smtClean="0"/>
              <a:t>Население </a:t>
            </a:r>
            <a:r>
              <a:rPr lang="ru-RU" sz="1000" dirty="0"/>
              <a:t>(с территориями в подчинении) – </a:t>
            </a:r>
            <a:r>
              <a:rPr lang="ru-RU" sz="1000" b="1" dirty="0"/>
              <a:t>41,3 тыс. чел.</a:t>
            </a:r>
          </a:p>
          <a:p>
            <a:pPr marL="182563" indent="-87313">
              <a:buFont typeface="Arial" pitchFamily="34" charset="0"/>
              <a:buChar char="•"/>
            </a:pPr>
            <a:r>
              <a:rPr lang="ru-RU" sz="1000" b="1" dirty="0"/>
              <a:t>4,7% населения области</a:t>
            </a:r>
          </a:p>
          <a:p>
            <a:pPr marL="182563" indent="-87313">
              <a:buFont typeface="Arial" pitchFamily="34" charset="0"/>
              <a:buChar char="•"/>
            </a:pPr>
            <a:endParaRPr lang="ru-RU" sz="300" dirty="0">
              <a:solidFill>
                <a:srgbClr val="C00000"/>
              </a:solidFill>
            </a:endParaRPr>
          </a:p>
          <a:p>
            <a:r>
              <a:rPr lang="ru-RU" sz="1200" b="1" dirty="0" smtClean="0"/>
              <a:t>Самый крупный населенный пункт на юге </a:t>
            </a:r>
            <a:r>
              <a:rPr lang="ru-RU" sz="1200" b="1" dirty="0" err="1" smtClean="0"/>
              <a:t>Костанайской</a:t>
            </a:r>
            <a:r>
              <a:rPr lang="ru-RU" sz="1200" b="1" dirty="0" smtClean="0"/>
              <a:t> обл.:</a:t>
            </a:r>
          </a:p>
          <a:p>
            <a:pPr marL="179388" lvl="1" indent="-88900">
              <a:buFont typeface="Arial" pitchFamily="34" charset="0"/>
              <a:buChar char="•"/>
            </a:pPr>
            <a:r>
              <a:rPr lang="ru-RU" sz="1000" i="1" dirty="0" err="1"/>
              <a:t>Амангельдинский</a:t>
            </a:r>
            <a:r>
              <a:rPr lang="ru-RU" sz="1000" i="1" dirty="0"/>
              <a:t> и </a:t>
            </a:r>
            <a:r>
              <a:rPr lang="ru-RU" sz="1000" i="1" dirty="0" err="1" smtClean="0"/>
              <a:t>Джангельдинский</a:t>
            </a:r>
            <a:r>
              <a:rPr lang="ru-RU" sz="1000" i="1" dirty="0" smtClean="0"/>
              <a:t> </a:t>
            </a:r>
            <a:r>
              <a:rPr lang="ru-RU" sz="1000" i="1" dirty="0"/>
              <a:t>районы ориентированы на Аркалык</a:t>
            </a:r>
          </a:p>
          <a:p>
            <a:pPr marL="179388" lvl="1" indent="-88900">
              <a:buFont typeface="Arial" pitchFamily="34" charset="0"/>
              <a:buChar char="•"/>
            </a:pPr>
            <a:r>
              <a:rPr lang="ru-RU" sz="1000" i="1" dirty="0" err="1"/>
              <a:t>Костанай</a:t>
            </a:r>
            <a:r>
              <a:rPr lang="ru-RU" sz="1000" i="1" dirty="0"/>
              <a:t>, Рудный и </a:t>
            </a:r>
            <a:r>
              <a:rPr lang="ru-RU" sz="1000" i="1" dirty="0" err="1"/>
              <a:t>Лисаковск</a:t>
            </a:r>
            <a:r>
              <a:rPr lang="ru-RU" sz="1000" i="1" dirty="0"/>
              <a:t> – более </a:t>
            </a:r>
            <a:r>
              <a:rPr lang="ru-RU" sz="1000" i="1" dirty="0" smtClean="0"/>
              <a:t>450 </a:t>
            </a:r>
            <a:r>
              <a:rPr lang="ru-RU" sz="1000" i="1" dirty="0"/>
              <a:t>км., </a:t>
            </a:r>
            <a:r>
              <a:rPr lang="ru-RU" sz="1000" i="1" dirty="0" err="1"/>
              <a:t>Жезказган</a:t>
            </a:r>
            <a:r>
              <a:rPr lang="ru-RU" sz="1000" i="1" dirty="0"/>
              <a:t> – </a:t>
            </a:r>
            <a:r>
              <a:rPr lang="ru-RU" sz="1000" i="1" dirty="0" smtClean="0"/>
              <a:t>более 330 </a:t>
            </a:r>
            <a:r>
              <a:rPr lang="ru-RU" sz="1000" i="1" dirty="0"/>
              <a:t>км</a:t>
            </a:r>
            <a:r>
              <a:rPr lang="ru-RU" sz="1000" i="1" dirty="0" smtClean="0"/>
              <a:t>.</a:t>
            </a:r>
          </a:p>
          <a:p>
            <a:pPr marL="179388" lvl="1" indent="-88900">
              <a:buFont typeface="Arial" pitchFamily="34" charset="0"/>
              <a:buChar char="•"/>
            </a:pPr>
            <a:endParaRPr lang="ru-RU" sz="300" i="1" dirty="0"/>
          </a:p>
          <a:p>
            <a:r>
              <a:rPr lang="ru-RU" sz="1200" b="1" dirty="0" smtClean="0"/>
              <a:t>Локальный культурно-образовательный центр:</a:t>
            </a:r>
          </a:p>
          <a:p>
            <a:pPr marL="177800" lvl="1" indent="-87313">
              <a:buFont typeface="Arial" pitchFamily="34" charset="0"/>
              <a:buChar char="•"/>
            </a:pPr>
            <a:r>
              <a:rPr lang="ru-RU" sz="1000" i="1" dirty="0" smtClean="0"/>
              <a:t>1 ВУЗ (168 преподавателей, 1700 студентов),</a:t>
            </a:r>
          </a:p>
          <a:p>
            <a:pPr marL="177800" lvl="1" indent="-87313">
              <a:buFont typeface="Arial" pitchFamily="34" charset="0"/>
              <a:buChar char="•"/>
            </a:pPr>
            <a:r>
              <a:rPr lang="ru-RU" sz="1000" i="1" dirty="0" smtClean="0"/>
              <a:t>5 колледжей (более 200 преподавателей, более 2100 учащихся)</a:t>
            </a:r>
          </a:p>
          <a:p>
            <a:pPr marL="177800" lvl="1" indent="-87313">
              <a:buFont typeface="Arial" pitchFamily="34" charset="0"/>
              <a:buChar char="•"/>
            </a:pPr>
            <a:r>
              <a:rPr lang="ru-RU" sz="1000" i="1" dirty="0" smtClean="0"/>
              <a:t>37 объектов культуры (в </a:t>
            </a:r>
            <a:r>
              <a:rPr lang="ru-RU" sz="1000" i="1" dirty="0" err="1" smtClean="0"/>
              <a:t>т.ч</a:t>
            </a:r>
            <a:r>
              <a:rPr lang="ru-RU" sz="1000" i="1" dirty="0"/>
              <a:t>. 1 музей, 1 </a:t>
            </a:r>
            <a:r>
              <a:rPr lang="ru-RU" sz="1000" i="1" dirty="0" smtClean="0"/>
              <a:t>кинотеатр, 1 </a:t>
            </a:r>
            <a:r>
              <a:rPr lang="ru-RU" sz="1000" i="1" dirty="0"/>
              <a:t>театр)</a:t>
            </a:r>
          </a:p>
          <a:p>
            <a:pPr marL="177800" lvl="1" indent="-87313">
              <a:buFont typeface="Arial" pitchFamily="34" charset="0"/>
              <a:buChar char="•"/>
            </a:pPr>
            <a:r>
              <a:rPr lang="ru-RU" sz="1000" i="1" dirty="0" smtClean="0"/>
              <a:t>2 рынка, 5 торговых центров</a:t>
            </a:r>
          </a:p>
          <a:p>
            <a:pPr marL="177800" lvl="1" indent="-87313">
              <a:buFont typeface="Arial" pitchFamily="34" charset="0"/>
              <a:buChar char="•"/>
            </a:pPr>
            <a:endParaRPr lang="ru-RU" sz="300" i="1" dirty="0"/>
          </a:p>
          <a:p>
            <a:pPr marL="1588" lvl="1"/>
            <a:r>
              <a:rPr lang="ru-RU" sz="1200" b="1" dirty="0"/>
              <a:t>С 2014 года – транзитный </a:t>
            </a:r>
            <a:r>
              <a:rPr lang="ru-RU" sz="1200" b="1" dirty="0" smtClean="0"/>
              <a:t>пункт</a:t>
            </a:r>
          </a:p>
          <a:p>
            <a:pPr marL="182563" lvl="2" indent="-92075">
              <a:buFont typeface="Arial" pitchFamily="34" charset="0"/>
              <a:buChar char="•"/>
            </a:pPr>
            <a:r>
              <a:rPr lang="ru-RU" sz="1000" i="1" dirty="0" smtClean="0"/>
              <a:t>Через </a:t>
            </a:r>
            <a:r>
              <a:rPr lang="ru-RU" sz="1000" i="1" dirty="0" err="1" smtClean="0"/>
              <a:t>Шубарколь</a:t>
            </a:r>
            <a:r>
              <a:rPr lang="ru-RU" sz="1000" i="1" dirty="0" smtClean="0"/>
              <a:t> открылся ж/</a:t>
            </a:r>
            <a:r>
              <a:rPr lang="ru-RU" sz="1000" i="1" dirty="0" err="1" smtClean="0"/>
              <a:t>д</a:t>
            </a:r>
            <a:r>
              <a:rPr lang="ru-RU" sz="1000" i="1" dirty="0" smtClean="0"/>
              <a:t> путь в </a:t>
            </a:r>
            <a:r>
              <a:rPr lang="ru-RU" sz="1000" i="1" dirty="0" err="1" smtClean="0"/>
              <a:t>Жезказган</a:t>
            </a:r>
            <a:r>
              <a:rPr lang="ru-RU" sz="1000" i="1" dirty="0" smtClean="0"/>
              <a:t>, далее на Юг и Запад</a:t>
            </a:r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3203848" y="2360585"/>
            <a:ext cx="144016" cy="1080000"/>
          </a:xfrm>
          <a:prstGeom prst="rightBrac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tIns="0" rIns="36000" bIns="0" rtlCol="0" anchor="ctr" anchorCtr="0">
            <a:noAutofit/>
          </a:bodyPr>
          <a:lstStyle/>
          <a:p>
            <a:endParaRPr lang="ru-RU" sz="1200" b="1"/>
          </a:p>
        </p:txBody>
      </p:sp>
      <p:cxnSp>
        <p:nvCxnSpPr>
          <p:cNvPr id="7" name="Прямая соединительная линия 6"/>
          <p:cNvCxnSpPr>
            <a:endCxn id="14" idx="1"/>
          </p:cNvCxnSpPr>
          <p:nvPr/>
        </p:nvCxnSpPr>
        <p:spPr>
          <a:xfrm>
            <a:off x="3743908" y="3149860"/>
            <a:ext cx="396044" cy="1"/>
          </a:xfrm>
          <a:prstGeom prst="line">
            <a:avLst/>
          </a:prstGeom>
          <a:ln>
            <a:solidFill>
              <a:schemeClr val="accent1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4</a:t>
            </a:fld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47902" y="1059582"/>
            <a:ext cx="8644578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214813" indent="-84138">
              <a:spcAft>
                <a:spcPts val="600"/>
              </a:spcAft>
              <a:buFont typeface="Arial" pitchFamily="34" charset="0"/>
              <a:buChar char="•"/>
              <a:tabLst>
                <a:tab pos="4214813" algn="l"/>
              </a:tabLst>
            </a:pPr>
            <a:r>
              <a:rPr lang="ru-RU" sz="1200" b="1" dirty="0" smtClean="0"/>
              <a:t>Территория – </a:t>
            </a:r>
            <a:r>
              <a:rPr lang="ru-RU" sz="1200" b="1" dirty="0" smtClean="0"/>
              <a:t>91,0</a:t>
            </a:r>
            <a:r>
              <a:rPr lang="ru-RU" sz="1200" b="1" dirty="0" smtClean="0"/>
              <a:t> </a:t>
            </a:r>
            <a:r>
              <a:rPr lang="ru-RU" sz="1200" b="1" dirty="0" smtClean="0"/>
              <a:t>тыс.км</a:t>
            </a:r>
            <a:r>
              <a:rPr lang="ru-RU" sz="1200" b="1" baseline="30000" dirty="0" smtClean="0"/>
              <a:t>2 </a:t>
            </a:r>
            <a:r>
              <a:rPr lang="ru-RU" sz="1200" b="1" dirty="0" smtClean="0"/>
              <a:t>(46,4% </a:t>
            </a:r>
            <a:r>
              <a:rPr lang="ru-RU" sz="1200" b="1" dirty="0" smtClean="0"/>
              <a:t>территории области)</a:t>
            </a:r>
          </a:p>
          <a:p>
            <a:pPr marL="4214813" indent="-84138">
              <a:spcAft>
                <a:spcPts val="600"/>
              </a:spcAft>
              <a:buFont typeface="Arial" pitchFamily="34" charset="0"/>
              <a:buChar char="•"/>
              <a:tabLst>
                <a:tab pos="4214813" algn="l"/>
              </a:tabLst>
            </a:pPr>
            <a:r>
              <a:rPr lang="ru-RU" sz="1200" b="1" dirty="0" smtClean="0"/>
              <a:t>Население – </a:t>
            </a:r>
            <a:r>
              <a:rPr lang="ru-RU" sz="1200" b="1" dirty="0" smtClean="0"/>
              <a:t>81,9</a:t>
            </a:r>
            <a:r>
              <a:rPr lang="ru-RU" sz="1200" b="1" dirty="0" smtClean="0"/>
              <a:t> </a:t>
            </a:r>
            <a:r>
              <a:rPr lang="ru-RU" sz="1200" b="1" dirty="0" smtClean="0"/>
              <a:t>тыс. человек </a:t>
            </a:r>
            <a:r>
              <a:rPr lang="ru-RU" sz="1200" b="1" dirty="0" smtClean="0"/>
              <a:t>(9,3% </a:t>
            </a:r>
            <a:r>
              <a:rPr lang="ru-RU" sz="1200" b="1" dirty="0" smtClean="0"/>
              <a:t>населения </a:t>
            </a:r>
            <a:r>
              <a:rPr lang="ru-RU" sz="1200" b="1" dirty="0"/>
              <a:t>области</a:t>
            </a:r>
            <a:r>
              <a:rPr lang="ru-RU" sz="1200" b="1" dirty="0" smtClean="0"/>
              <a:t>)</a:t>
            </a:r>
            <a:endParaRPr lang="ru-RU" sz="12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35825" y="1059582"/>
            <a:ext cx="4068000" cy="648072"/>
          </a:xfrm>
          <a:prstGeom prst="rect">
            <a:avLst/>
          </a:prstGeom>
        </p:spPr>
        <p:txBody>
          <a:bodyPr lIns="36000" tIns="0" rIns="36000" bIns="0" anchor="ctr" anchorCtr="0">
            <a:noAutofit/>
          </a:bodyPr>
          <a:lstStyle/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Южные регионы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</a:rPr>
              <a:t>Костанайской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 области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1200" dirty="0" err="1">
                <a:solidFill>
                  <a:schemeClr val="accent2">
                    <a:lumMod val="75000"/>
                  </a:schemeClr>
                </a:solidFill>
              </a:rPr>
              <a:t>г.Аркалык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Амангельдинский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2">
                    <a:lumMod val="75000"/>
                  </a:schemeClr>
                </a:solidFill>
              </a:rPr>
              <a:t>Джангельдинский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и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Наурузумский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р-ны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  <p:cxnSp>
        <p:nvCxnSpPr>
          <p:cNvPr id="46" name="Прямая соединительная линия 45"/>
          <p:cNvCxnSpPr>
            <a:stCxn id="3" idx="1"/>
          </p:cNvCxnSpPr>
          <p:nvPr/>
        </p:nvCxnSpPr>
        <p:spPr>
          <a:xfrm>
            <a:off x="3347864" y="2900585"/>
            <a:ext cx="396044" cy="0"/>
          </a:xfrm>
          <a:prstGeom prst="line">
            <a:avLst/>
          </a:prstGeom>
          <a:ln>
            <a:solidFill>
              <a:schemeClr val="accent1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3743908" y="2900585"/>
            <a:ext cx="0" cy="249275"/>
          </a:xfrm>
          <a:prstGeom prst="line">
            <a:avLst/>
          </a:prstGeom>
          <a:ln>
            <a:solidFill>
              <a:schemeClr val="accent1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89757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1. Структура экономики города Аркалык</a:t>
            </a:r>
            <a:endParaRPr lang="ru-RU" sz="20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473096"/>
              </p:ext>
            </p:extLst>
          </p:nvPr>
        </p:nvGraphicFramePr>
        <p:xfrm>
          <a:off x="3214678" y="1397266"/>
          <a:ext cx="2124000" cy="21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2218516"/>
            <a:ext cx="2736000" cy="122929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ru-RU" sz="1200" b="1" dirty="0" smtClean="0"/>
              <a:t>Складирование:</a:t>
            </a:r>
          </a:p>
          <a:p>
            <a:r>
              <a:rPr lang="ru-RU" sz="900" dirty="0" smtClean="0"/>
              <a:t>Услуги по хранению зерна: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dirty="0" smtClean="0"/>
              <a:t>Активны как минимум 5 элеваторов </a:t>
            </a:r>
            <a:br>
              <a:rPr lang="ru-RU" sz="900" dirty="0" smtClean="0"/>
            </a:br>
            <a:r>
              <a:rPr lang="ru-RU" sz="900" dirty="0" smtClean="0"/>
              <a:t>(470 млн.тенге налогов за 6 лет)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b="1" dirty="0" smtClean="0">
                <a:solidFill>
                  <a:schemeClr val="accent2"/>
                </a:solidFill>
              </a:rPr>
              <a:t>Стабильный сектор, есть постоянный спрос на услуги </a:t>
            </a:r>
            <a:r>
              <a:rPr lang="ru-RU" sz="900" dirty="0" smtClean="0">
                <a:solidFill>
                  <a:schemeClr val="tx1"/>
                </a:solidFill>
              </a:rPr>
              <a:t>(отмечается недостаток хранилищ, складов, пунктов сбора первичной продукции)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651870"/>
            <a:ext cx="2736000" cy="7200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ru-RU" sz="1200" b="1" dirty="0" smtClean="0"/>
              <a:t>Строительство: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ru-RU" sz="900" dirty="0" smtClean="0"/>
              <a:t>За счет выстраивания / восстановления жилых и общественных объектов сектор вырос до уровня 30% в экономике города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472800" y="985261"/>
            <a:ext cx="3420000" cy="15824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ru-RU" sz="1200" b="1" dirty="0" smtClean="0"/>
              <a:t>Промышленность:</a:t>
            </a:r>
            <a:endParaRPr lang="ru-RU" sz="1200" b="1" dirty="0"/>
          </a:p>
          <a:p>
            <a:pPr marL="85725" indent="-85725"/>
            <a:r>
              <a:rPr lang="ru-RU" sz="900" b="1" dirty="0" smtClean="0"/>
              <a:t>Горнодобывающая </a:t>
            </a:r>
            <a:r>
              <a:rPr lang="ru-RU" sz="900" b="1" dirty="0" err="1" smtClean="0"/>
              <a:t>пром</a:t>
            </a:r>
            <a:r>
              <a:rPr lang="ru-RU" sz="900" b="1" dirty="0" smtClean="0"/>
              <a:t>. – 13-14% экономики города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dirty="0" err="1" smtClean="0"/>
              <a:t>Торгайское</a:t>
            </a:r>
            <a:r>
              <a:rPr lang="ru-RU" sz="900" dirty="0" smtClean="0"/>
              <a:t> бокситовое рудоуправление (добыча боксита и глины) – градообразующее предприятие</a:t>
            </a:r>
          </a:p>
          <a:p>
            <a:pPr marL="85725" indent="-85725"/>
            <a:r>
              <a:rPr lang="ru-RU" sz="900" b="1" dirty="0" smtClean="0"/>
              <a:t>Обрабатывающая </a:t>
            </a:r>
            <a:r>
              <a:rPr lang="ru-RU" sz="900" b="1" dirty="0" err="1" smtClean="0"/>
              <a:t>пром</a:t>
            </a:r>
            <a:r>
              <a:rPr lang="ru-RU" sz="900" b="1" dirty="0" smtClean="0"/>
              <a:t>. – 4-5% экономики города</a:t>
            </a:r>
            <a:endParaRPr lang="ru-RU" sz="900" b="1" dirty="0"/>
          </a:p>
          <a:p>
            <a:pPr marL="85725" indent="-85725">
              <a:buFont typeface="Arial" pitchFamily="34" charset="0"/>
              <a:buChar char="•"/>
            </a:pPr>
            <a:r>
              <a:rPr lang="ru-RU" sz="900" dirty="0" smtClean="0"/>
              <a:t>Предприятия по переработке с/х продукции (2 мельницы, </a:t>
            </a: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ru-RU" sz="900" dirty="0" smtClean="0"/>
              <a:t>5 пекарен, 2 макарон. цеха, цех по пр-ву растительного масла, цех по переработке кожи)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900" b="1" dirty="0" smtClean="0">
                <a:solidFill>
                  <a:schemeClr val="accent2"/>
                </a:solidFill>
              </a:rPr>
              <a:t>Потенциал для расширения переработки с/</a:t>
            </a:r>
            <a:r>
              <a:rPr lang="ru-RU" sz="900" b="1" dirty="0" err="1" smtClean="0">
                <a:solidFill>
                  <a:schemeClr val="accent2"/>
                </a:solidFill>
              </a:rPr>
              <a:t>х</a:t>
            </a:r>
            <a:r>
              <a:rPr lang="ru-RU" sz="900" b="1" dirty="0" smtClean="0">
                <a:solidFill>
                  <a:schemeClr val="accent2"/>
                </a:solidFill>
              </a:rPr>
              <a:t> продукции для продажи внутри страны и на экспорт</a:t>
            </a:r>
            <a:r>
              <a:rPr lang="ru-RU" sz="900" b="1" dirty="0" smtClean="0"/>
              <a:t> </a:t>
            </a:r>
            <a:r>
              <a:rPr lang="ru-RU" sz="900" dirty="0" smtClean="0"/>
              <a:t>(необходимы инвестиции в основные фонды, доступ к финансированию)</a:t>
            </a:r>
            <a:endParaRPr lang="ru-RU" sz="9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472800" y="2657438"/>
            <a:ext cx="3420000" cy="17145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ru-RU" sz="1200" b="1" dirty="0"/>
              <a:t>Сельское </a:t>
            </a:r>
            <a:r>
              <a:rPr lang="ru-RU" sz="1200" b="1" dirty="0" smtClean="0"/>
              <a:t>хозяйство: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900" dirty="0" smtClean="0"/>
              <a:t>Основные направления:</a:t>
            </a:r>
          </a:p>
          <a:p>
            <a:pPr marL="179388" indent="-90488">
              <a:buFont typeface="Constantia" pitchFamily="18" charset="0"/>
              <a:buChar char="‐"/>
            </a:pPr>
            <a:r>
              <a:rPr lang="ru-RU" sz="900" dirty="0" smtClean="0"/>
              <a:t>Выращивание зерновых культур – 80% налогов</a:t>
            </a:r>
          </a:p>
          <a:p>
            <a:pPr marL="179388" indent="-90488">
              <a:buFont typeface="Constantia" pitchFamily="18" charset="0"/>
              <a:buChar char="‐"/>
            </a:pPr>
            <a:r>
              <a:rPr lang="ru-RU" sz="900" dirty="0" smtClean="0"/>
              <a:t>Производство яиц – 14% налогов</a:t>
            </a:r>
          </a:p>
          <a:p>
            <a:pPr marL="179388" indent="-90488">
              <a:buFont typeface="Constantia" pitchFamily="18" charset="0"/>
              <a:buChar char="‐"/>
            </a:pPr>
            <a:r>
              <a:rPr lang="ru-RU" sz="900" dirty="0" smtClean="0"/>
              <a:t>Разведение КРС – 6%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900" dirty="0" smtClean="0"/>
              <a:t>Продукция по категориям хозяйств: </a:t>
            </a:r>
            <a:r>
              <a:rPr lang="ru-RU" sz="900" dirty="0" err="1" smtClean="0"/>
              <a:t>юр.лица</a:t>
            </a:r>
            <a:r>
              <a:rPr lang="ru-RU" sz="900" dirty="0" smtClean="0"/>
              <a:t> – 46%, </a:t>
            </a:r>
            <a:br>
              <a:rPr lang="ru-RU" sz="900" dirty="0" smtClean="0"/>
            </a:br>
            <a:r>
              <a:rPr lang="ru-RU" sz="900" dirty="0" smtClean="0"/>
              <a:t>КФХ – 27%, хозяйства населения – 27%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900" dirty="0" smtClean="0"/>
              <a:t>2 с/</a:t>
            </a:r>
            <a:r>
              <a:rPr lang="ru-RU" sz="900" dirty="0" err="1" smtClean="0"/>
              <a:t>х</a:t>
            </a:r>
            <a:r>
              <a:rPr lang="ru-RU" sz="900" dirty="0" smtClean="0"/>
              <a:t> проекта (в сумме 269 рабочих мест) входят в Региональную карту индустриализации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900" b="1" dirty="0" smtClean="0">
                <a:solidFill>
                  <a:schemeClr val="accent2"/>
                </a:solidFill>
              </a:rPr>
              <a:t>Потенциал для продажи внутри страны и на экспорт </a:t>
            </a:r>
            <a:br>
              <a:rPr lang="ru-RU" sz="900" b="1" dirty="0" smtClean="0">
                <a:solidFill>
                  <a:schemeClr val="accent2"/>
                </a:solidFill>
              </a:rPr>
            </a:br>
            <a:r>
              <a:rPr lang="ru-RU" sz="900" b="1" dirty="0" smtClean="0">
                <a:solidFill>
                  <a:schemeClr val="accent2"/>
                </a:solidFill>
              </a:rPr>
              <a:t>с/</a:t>
            </a:r>
            <a:r>
              <a:rPr lang="ru-RU" sz="900" b="1" dirty="0" err="1" smtClean="0">
                <a:solidFill>
                  <a:schemeClr val="accent2"/>
                </a:solidFill>
              </a:rPr>
              <a:t>х</a:t>
            </a:r>
            <a:r>
              <a:rPr lang="ru-RU" sz="900" b="1" dirty="0" smtClean="0">
                <a:solidFill>
                  <a:schemeClr val="accent2"/>
                </a:solidFill>
              </a:rPr>
              <a:t> продукции </a:t>
            </a:r>
            <a:r>
              <a:rPr lang="ru-RU" sz="900" dirty="0" smtClean="0"/>
              <a:t>(необходимы инвестиции в основные фонды, доступ к финансированию)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500562" y="1527907"/>
            <a:ext cx="972238" cy="1"/>
          </a:xfrm>
          <a:prstGeom prst="line">
            <a:avLst/>
          </a:prstGeom>
          <a:ln w="38100">
            <a:solidFill>
              <a:schemeClr val="accent1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000628" y="3782173"/>
            <a:ext cx="472172" cy="0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15" name="Прямая соединительная линия 14"/>
          <p:cNvCxnSpPr>
            <a:stCxn id="6" idx="3"/>
          </p:cNvCxnSpPr>
          <p:nvPr/>
        </p:nvCxnSpPr>
        <p:spPr>
          <a:xfrm>
            <a:off x="2987520" y="4011910"/>
            <a:ext cx="442267" cy="0"/>
          </a:xfrm>
          <a:prstGeom prst="line">
            <a:avLst/>
          </a:prstGeom>
          <a:ln w="38100">
            <a:solidFill>
              <a:schemeClr val="accent3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429786" y="2925711"/>
            <a:ext cx="1" cy="1086199"/>
          </a:xfrm>
          <a:prstGeom prst="line">
            <a:avLst/>
          </a:prstGeom>
          <a:ln w="38100">
            <a:solidFill>
              <a:schemeClr val="accent3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24" name="Прямая соединительная линия 23"/>
          <p:cNvCxnSpPr>
            <a:stCxn id="3" idx="3"/>
          </p:cNvCxnSpPr>
          <p:nvPr/>
        </p:nvCxnSpPr>
        <p:spPr>
          <a:xfrm>
            <a:off x="2987520" y="2833162"/>
            <a:ext cx="165364" cy="0"/>
          </a:xfrm>
          <a:prstGeom prst="line">
            <a:avLst/>
          </a:prstGeom>
          <a:ln w="38100">
            <a:solidFill>
              <a:schemeClr val="accent4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0800000">
            <a:off x="3152884" y="1527908"/>
            <a:ext cx="900000" cy="1588"/>
          </a:xfrm>
          <a:prstGeom prst="line">
            <a:avLst/>
          </a:prstGeom>
          <a:ln w="38100">
            <a:solidFill>
              <a:schemeClr val="accent4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3143240" y="1529496"/>
            <a:ext cx="9644" cy="1303666"/>
          </a:xfrm>
          <a:prstGeom prst="line">
            <a:avLst/>
          </a:prstGeom>
          <a:ln w="38100">
            <a:solidFill>
              <a:schemeClr val="accent4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 flipH="1" flipV="1">
            <a:off x="4642644" y="3424983"/>
            <a:ext cx="715174" cy="794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251520" y="985261"/>
            <a:ext cx="2736000" cy="10280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rIns="72000" rtlCol="0" anchor="ctr"/>
          <a:lstStyle/>
          <a:p>
            <a:pPr marL="88900" indent="-88900">
              <a:buFont typeface="Arial" pitchFamily="34" charset="0"/>
              <a:buChar char="•"/>
            </a:pPr>
            <a:r>
              <a:rPr lang="ru-RU" sz="1200" dirty="0" smtClean="0"/>
              <a:t>Выпуск продукции и услуг города – </a:t>
            </a:r>
            <a:r>
              <a:rPr lang="ru-RU" sz="1400" b="1" dirty="0" smtClean="0"/>
              <a:t>20-25 </a:t>
            </a:r>
            <a:r>
              <a:rPr lang="ru-RU" sz="1400" b="1" dirty="0" err="1" smtClean="0"/>
              <a:t>млрд.тенге</a:t>
            </a:r>
            <a:r>
              <a:rPr lang="ru-RU" sz="1400" dirty="0" smtClean="0"/>
              <a:t> </a:t>
            </a:r>
            <a:r>
              <a:rPr lang="ru-RU" sz="1200" dirty="0" smtClean="0"/>
              <a:t>(2% по обл.)</a:t>
            </a:r>
          </a:p>
          <a:p>
            <a:pPr marL="88900" indent="-88900">
              <a:buFont typeface="Arial" pitchFamily="34" charset="0"/>
              <a:buChar char="•"/>
            </a:pPr>
            <a:r>
              <a:rPr lang="ru-RU" sz="1200" dirty="0" smtClean="0"/>
              <a:t>Налоги предприятий – </a:t>
            </a:r>
            <a:r>
              <a:rPr lang="ru-RU" sz="1400" b="1" dirty="0" smtClean="0"/>
              <a:t>700-1100 млн. тенге</a:t>
            </a:r>
            <a:endParaRPr lang="ru-RU" sz="1400" b="1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5</a:t>
            </a:fld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251520" y="4515966"/>
            <a:ext cx="3672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/>
              <a:t>*Источник: Расчеты Фонда «Даму» на основе данных </a:t>
            </a:r>
            <a:r>
              <a:rPr lang="ru-RU" sz="800" i="1" dirty="0" err="1" smtClean="0"/>
              <a:t>Комстат</a:t>
            </a:r>
            <a:r>
              <a:rPr lang="ru-RU" sz="800" i="1" dirty="0" smtClean="0"/>
              <a:t>, КГД</a:t>
            </a:r>
            <a:endParaRPr lang="ru-RU" sz="800" i="1" dirty="0"/>
          </a:p>
        </p:txBody>
      </p:sp>
    </p:spTree>
    <p:extLst>
      <p:ext uri="{BB962C8B-B14F-4D97-AF65-F5344CB8AC3E}">
        <p14:creationId xmlns:p14="http://schemas.microsoft.com/office/powerpoint/2010/main" val="243682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1. Статистика занятости населения города</a:t>
            </a:r>
            <a:endParaRPr lang="ru-RU" sz="20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8114516"/>
              </p:ext>
            </p:extLst>
          </p:nvPr>
        </p:nvGraphicFramePr>
        <p:xfrm>
          <a:off x="288000" y="1095766"/>
          <a:ext cx="2700000" cy="1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6644495"/>
              </p:ext>
            </p:extLst>
          </p:nvPr>
        </p:nvGraphicFramePr>
        <p:xfrm>
          <a:off x="6120000" y="1095766"/>
          <a:ext cx="2700000" cy="1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1334768"/>
              </p:ext>
            </p:extLst>
          </p:nvPr>
        </p:nvGraphicFramePr>
        <p:xfrm>
          <a:off x="3211577" y="1095766"/>
          <a:ext cx="2700000" cy="1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0800259"/>
              </p:ext>
            </p:extLst>
          </p:nvPr>
        </p:nvGraphicFramePr>
        <p:xfrm>
          <a:off x="3851920" y="3147814"/>
          <a:ext cx="15840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5406103"/>
              </p:ext>
            </p:extLst>
          </p:nvPr>
        </p:nvGraphicFramePr>
        <p:xfrm>
          <a:off x="6660232" y="3147814"/>
          <a:ext cx="15840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67544" y="966649"/>
            <a:ext cx="21602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/>
              <a:t>Уровень эконом. активности</a:t>
            </a:r>
            <a:endParaRPr lang="ru-RU" sz="105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563888" y="966649"/>
            <a:ext cx="19442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/>
              <a:t>Уровень занятости</a:t>
            </a:r>
            <a:endParaRPr lang="ru-RU" sz="105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444208" y="966649"/>
            <a:ext cx="19442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/>
              <a:t>Структура занятости</a:t>
            </a:r>
            <a:endParaRPr lang="ru-RU" sz="105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491880" y="2931790"/>
            <a:ext cx="23042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/>
              <a:t>Структура занятого населения</a:t>
            </a:r>
            <a:endParaRPr lang="ru-RU" sz="105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190084" y="2931790"/>
            <a:ext cx="25202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/>
              <a:t>Структура </a:t>
            </a:r>
            <a:r>
              <a:rPr lang="ru-RU" sz="1050" b="1" dirty="0" err="1" smtClean="0"/>
              <a:t>самозанятого</a:t>
            </a:r>
            <a:r>
              <a:rPr lang="ru-RU" sz="1050" b="1" dirty="0" smtClean="0"/>
              <a:t> населения</a:t>
            </a:r>
            <a:endParaRPr lang="ru-RU" sz="105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51520" y="2988678"/>
            <a:ext cx="3240360" cy="14552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72000" tIns="0" rIns="72000" bIns="0" rtlCol="0" anchor="ctr" anchorCtr="0">
            <a:noAutofit/>
          </a:bodyPr>
          <a:lstStyle/>
          <a:p>
            <a:r>
              <a:rPr lang="ru-RU" sz="1050" b="1" dirty="0"/>
              <a:t>Уровень безработицы за 2 года </a:t>
            </a:r>
            <a:r>
              <a:rPr lang="ru-RU" sz="1050" b="1" dirty="0" smtClean="0"/>
              <a:t>снизился:</a:t>
            </a:r>
          </a:p>
          <a:p>
            <a:pPr marL="179388" indent="-103188">
              <a:spcAft>
                <a:spcPts val="200"/>
              </a:spcAft>
              <a:buFont typeface="Arial" pitchFamily="34" charset="0"/>
              <a:buChar char="•"/>
            </a:pPr>
            <a:r>
              <a:rPr lang="ru-RU" sz="900" i="1" dirty="0" smtClean="0"/>
              <a:t>с 6,3% </a:t>
            </a:r>
            <a:r>
              <a:rPr lang="ru-RU" sz="900" i="1" dirty="0"/>
              <a:t>до </a:t>
            </a:r>
            <a:r>
              <a:rPr lang="ru-RU" sz="900" i="1" dirty="0" smtClean="0"/>
              <a:t>4,7%</a:t>
            </a:r>
            <a:endParaRPr lang="ru-RU" sz="900" i="1" dirty="0"/>
          </a:p>
          <a:p>
            <a:r>
              <a:rPr lang="ru-RU" sz="1050" b="1" dirty="0" smtClean="0"/>
              <a:t>Высокая роль сельского хозяйства в занятости:</a:t>
            </a:r>
          </a:p>
          <a:p>
            <a:pPr marL="179388" indent="-103188">
              <a:spcAft>
                <a:spcPts val="200"/>
              </a:spcAft>
              <a:buFont typeface="Arial" pitchFamily="34" charset="0"/>
              <a:buChar char="•"/>
            </a:pPr>
            <a:r>
              <a:rPr lang="ru-RU" sz="900" i="1" dirty="0" smtClean="0"/>
              <a:t>28</a:t>
            </a:r>
            <a:r>
              <a:rPr lang="ru-RU" sz="900" i="1" dirty="0"/>
              <a:t>% занятых </a:t>
            </a:r>
            <a:r>
              <a:rPr lang="ru-RU" sz="900" i="1" dirty="0" smtClean="0"/>
              <a:t>приходится на село</a:t>
            </a:r>
            <a:endParaRPr lang="ru-RU" sz="900" i="1" dirty="0"/>
          </a:p>
          <a:p>
            <a:r>
              <a:rPr lang="ru-RU" sz="1050" dirty="0" smtClean="0"/>
              <a:t>В структуре сель. хоз-ва </a:t>
            </a:r>
            <a:r>
              <a:rPr lang="ru-RU" sz="1050" b="1" dirty="0" smtClean="0"/>
              <a:t>высокая </a:t>
            </a:r>
            <a:r>
              <a:rPr lang="ru-RU" sz="1050" b="1" dirty="0"/>
              <a:t>доля занятости на собственных хозяйствах </a:t>
            </a:r>
            <a:r>
              <a:rPr lang="ru-RU" sz="1050" dirty="0" smtClean="0"/>
              <a:t>населения:</a:t>
            </a:r>
          </a:p>
          <a:p>
            <a:pPr marL="179388" indent="-103188">
              <a:buFont typeface="Arial" pitchFamily="34" charset="0"/>
              <a:buChar char="•"/>
            </a:pPr>
            <a:r>
              <a:rPr lang="ru-RU" sz="900" i="1" dirty="0" smtClean="0"/>
              <a:t>на селе 37</a:t>
            </a:r>
            <a:r>
              <a:rPr lang="ru-RU" sz="900" i="1" dirty="0"/>
              <a:t>% занятых являются </a:t>
            </a:r>
            <a:r>
              <a:rPr lang="ru-RU" sz="900" i="1" dirty="0" err="1"/>
              <a:t>самозанятыми</a:t>
            </a:r>
            <a:endParaRPr lang="ru-RU" sz="900" i="1" dirty="0"/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6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51520" y="4515966"/>
            <a:ext cx="3672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/>
              <a:t>*Источник: </a:t>
            </a:r>
            <a:r>
              <a:rPr lang="ru-RU" sz="800" i="1" dirty="0" err="1" smtClean="0"/>
              <a:t>Комстат</a:t>
            </a:r>
            <a:endParaRPr lang="ru-RU" sz="800" i="1" dirty="0"/>
          </a:p>
        </p:txBody>
      </p:sp>
    </p:spTree>
    <p:extLst>
      <p:ext uri="{BB962C8B-B14F-4D97-AF65-F5344CB8AC3E}">
        <p14:creationId xmlns:p14="http://schemas.microsoft.com/office/powerpoint/2010/main" val="289757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1. Статистика юридических лиц, ИП и хозяйств</a:t>
            </a:r>
            <a:endParaRPr lang="ru-RU" sz="20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95317" y="968524"/>
            <a:ext cx="3600400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ru-RU" sz="1400" dirty="0" smtClean="0"/>
              <a:t>Зарегистрировано – </a:t>
            </a:r>
            <a:r>
              <a:rPr lang="ru-RU" sz="1400" b="1" dirty="0" smtClean="0"/>
              <a:t>2 798 хоз. </a:t>
            </a:r>
            <a:r>
              <a:rPr lang="ru-RU" sz="1400" b="1" dirty="0"/>
              <a:t>с</a:t>
            </a:r>
            <a:r>
              <a:rPr lang="ru-RU" sz="1400" b="1" dirty="0" smtClean="0"/>
              <a:t>убъектов</a:t>
            </a:r>
          </a:p>
          <a:p>
            <a:r>
              <a:rPr lang="ru-RU" sz="1100" dirty="0" smtClean="0"/>
              <a:t>(+</a:t>
            </a:r>
            <a:r>
              <a:rPr lang="en-US" sz="1100" dirty="0" smtClean="0"/>
              <a:t>~3000 </a:t>
            </a:r>
            <a:r>
              <a:rPr lang="ru-RU" sz="1100" dirty="0" smtClean="0"/>
              <a:t>хозяйств населения)</a:t>
            </a: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Прямоугольник 45"/>
          <p:cNvSpPr/>
          <p:nvPr/>
        </p:nvSpPr>
        <p:spPr>
          <a:xfrm>
            <a:off x="195317" y="1492708"/>
            <a:ext cx="3610528" cy="79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r>
              <a:rPr lang="ru-RU" sz="1000" b="1" dirty="0" smtClean="0"/>
              <a:t>298 юридических лиц:</a:t>
            </a:r>
            <a:endParaRPr lang="ru-RU" sz="1000" b="1" dirty="0"/>
          </a:p>
          <a:p>
            <a:endParaRPr lang="ru-RU" sz="1000" b="1" dirty="0" smtClean="0"/>
          </a:p>
          <a:p>
            <a:endParaRPr lang="ru-RU" sz="1000" b="1" dirty="0"/>
          </a:p>
          <a:p>
            <a:endParaRPr lang="ru-RU" sz="1000" b="1" dirty="0" smtClean="0"/>
          </a:p>
          <a:p>
            <a:endParaRPr lang="ru-RU" sz="10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95317" y="2356804"/>
            <a:ext cx="1584176" cy="7402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r>
              <a:rPr lang="ru-RU" sz="1000" b="1" dirty="0" smtClean="0"/>
              <a:t>2 118 ИП: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ru-RU" sz="800" dirty="0" smtClean="0"/>
              <a:t>Торговля – 55%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ru-RU" sz="800" i="1" dirty="0" smtClean="0"/>
              <a:t>Прочие сектора (услуги) – 23%</a:t>
            </a:r>
            <a:endParaRPr lang="ru-RU" sz="800" i="1" dirty="0"/>
          </a:p>
          <a:p>
            <a:pPr marL="80963" indent="-80963">
              <a:buFont typeface="Arial" pitchFamily="34" charset="0"/>
              <a:buChar char="•"/>
            </a:pPr>
            <a:r>
              <a:rPr lang="ru-RU" sz="800" i="1" dirty="0" smtClean="0"/>
              <a:t>Транспорт, склады – 13%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1851501" y="2356804"/>
            <a:ext cx="1954344" cy="7402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r>
              <a:rPr lang="ru-RU" sz="1000" b="1" dirty="0" smtClean="0"/>
              <a:t>382 КФХ: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ru-RU" sz="800" dirty="0" smtClean="0"/>
              <a:t>Выращивание зерновых культур – 71%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ru-RU" sz="800" i="1" dirty="0" smtClean="0"/>
              <a:t>КРС, молочные породы скота – 16%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ru-RU" sz="800" i="1" dirty="0" smtClean="0"/>
              <a:t>Разведение лошадей – 3%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ru-RU" sz="800" i="1" dirty="0"/>
              <a:t>Выращивание </a:t>
            </a:r>
            <a:r>
              <a:rPr lang="ru-RU" sz="800" i="1" dirty="0" smtClean="0"/>
              <a:t>картофеля – 3%</a:t>
            </a:r>
            <a:endParaRPr lang="ru-RU" sz="800" i="1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232305" y="1714471"/>
            <a:ext cx="1584176" cy="50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r>
              <a:rPr lang="ru-RU" sz="800" dirty="0" smtClean="0"/>
              <a:t>Экономическая (налоговая) активность </a:t>
            </a:r>
            <a:r>
              <a:rPr lang="ru-RU" sz="800" dirty="0" err="1" smtClean="0"/>
              <a:t>юр.лиц</a:t>
            </a:r>
            <a:r>
              <a:rPr lang="ru-RU" sz="800" dirty="0" smtClean="0"/>
              <a:t> – 43%:</a:t>
            </a:r>
          </a:p>
          <a:p>
            <a:pPr marL="88900" indent="-79375">
              <a:buFont typeface="Arial" pitchFamily="34" charset="0"/>
              <a:buChar char="•"/>
            </a:pPr>
            <a:r>
              <a:rPr lang="ru-RU" sz="800" i="1" dirty="0" err="1" smtClean="0"/>
              <a:t>Сель.хоз</a:t>
            </a:r>
            <a:r>
              <a:rPr lang="ru-RU" sz="800" i="1" dirty="0" smtClean="0"/>
              <a:t>. – 62%</a:t>
            </a:r>
          </a:p>
          <a:p>
            <a:pPr marL="88900" indent="-79375">
              <a:buFont typeface="Arial" pitchFamily="34" charset="0"/>
              <a:buChar char="•"/>
            </a:pPr>
            <a:r>
              <a:rPr lang="ru-RU" sz="800" i="1" dirty="0" smtClean="0"/>
              <a:t>Транспорт, склады – 53%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1883926" y="1714471"/>
            <a:ext cx="1872208" cy="50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r>
              <a:rPr lang="ru-RU" sz="800" dirty="0" err="1" smtClean="0"/>
              <a:t>Кред</a:t>
            </a:r>
            <a:r>
              <a:rPr lang="ru-RU" sz="800" dirty="0"/>
              <a:t>. истории у 39 </a:t>
            </a:r>
            <a:r>
              <a:rPr lang="ru-RU" sz="800" dirty="0" err="1" smtClean="0"/>
              <a:t>юр.лиц</a:t>
            </a:r>
            <a:r>
              <a:rPr lang="ru-RU" sz="800" dirty="0" smtClean="0"/>
              <a:t> </a:t>
            </a:r>
            <a:r>
              <a:rPr lang="ru-RU" sz="800" dirty="0"/>
              <a:t>(13% ):</a:t>
            </a:r>
          </a:p>
          <a:p>
            <a:pPr marL="79375" indent="-79375">
              <a:buFont typeface="Arial" pitchFamily="34" charset="0"/>
              <a:buChar char="•"/>
            </a:pPr>
            <a:r>
              <a:rPr lang="ru-RU" sz="800" i="1" dirty="0"/>
              <a:t>Транспорт, склады – 27%</a:t>
            </a:r>
          </a:p>
          <a:p>
            <a:pPr marL="79375" indent="-79375">
              <a:buFont typeface="Arial" pitchFamily="34" charset="0"/>
              <a:buChar char="•"/>
            </a:pPr>
            <a:r>
              <a:rPr lang="ru-RU" sz="800" i="1" dirty="0" err="1"/>
              <a:t>Сель.хоз</a:t>
            </a:r>
            <a:r>
              <a:rPr lang="ru-RU" sz="800" i="1" dirty="0"/>
              <a:t>. – 26%</a:t>
            </a:r>
          </a:p>
          <a:p>
            <a:pPr marL="79375" indent="-79375">
              <a:buFont typeface="Arial" pitchFamily="34" charset="0"/>
              <a:buChar char="•"/>
            </a:pPr>
            <a:r>
              <a:rPr lang="ru-RU" sz="800" i="1" dirty="0"/>
              <a:t>Строительство – 24</a:t>
            </a:r>
            <a:r>
              <a:rPr lang="ru-RU" sz="800" i="1" dirty="0" smtClean="0"/>
              <a:t>%</a:t>
            </a:r>
            <a:endParaRPr lang="ru-RU" sz="800" i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185189" y="3194555"/>
            <a:ext cx="3610528" cy="12088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r>
              <a:rPr lang="ru-RU" sz="1000" b="1" dirty="0" smtClean="0"/>
              <a:t>Участие в госпрограммах поддержки:</a:t>
            </a:r>
          </a:p>
          <a:p>
            <a:endParaRPr lang="ru-RU" sz="500" b="1" dirty="0" smtClean="0"/>
          </a:p>
          <a:p>
            <a:r>
              <a:rPr lang="ru-RU" sz="1000" b="1" dirty="0" smtClean="0"/>
              <a:t>Программы </a:t>
            </a:r>
            <a:r>
              <a:rPr lang="ru-RU" sz="1000" b="1" dirty="0" smtClean="0"/>
              <a:t>Фонда «Даму</a:t>
            </a:r>
            <a:r>
              <a:rPr lang="ru-RU" sz="1000" b="1" dirty="0" smtClean="0"/>
              <a:t>»: </a:t>
            </a:r>
            <a:r>
              <a:rPr lang="ru-RU" sz="1000" dirty="0" smtClean="0"/>
              <a:t>29 СЧП</a:t>
            </a:r>
          </a:p>
          <a:p>
            <a:endParaRPr lang="ru-RU" sz="500" dirty="0"/>
          </a:p>
          <a:p>
            <a:r>
              <a:rPr lang="ru-RU" sz="1000" b="1" dirty="0" smtClean="0"/>
              <a:t>Региональная </a:t>
            </a:r>
            <a:r>
              <a:rPr lang="ru-RU" sz="1000" b="1" dirty="0" smtClean="0"/>
              <a:t>карта индустриализации – 4 проекта</a:t>
            </a:r>
          </a:p>
          <a:p>
            <a:pPr marL="80963" indent="-80963">
              <a:buFont typeface="Arial" pitchFamily="34" charset="0"/>
              <a:buChar char="•"/>
            </a:pPr>
            <a:r>
              <a:rPr lang="ru-RU" sz="800" dirty="0"/>
              <a:t>ТОО «</a:t>
            </a:r>
            <a:r>
              <a:rPr lang="ru-RU" sz="800" dirty="0" err="1"/>
              <a:t>KazWindEnergy</a:t>
            </a:r>
            <a:r>
              <a:rPr lang="ru-RU" sz="800" dirty="0"/>
              <a:t>» </a:t>
            </a:r>
            <a:r>
              <a:rPr lang="ru-RU" sz="500" dirty="0" smtClean="0"/>
              <a:t>(</a:t>
            </a:r>
            <a:r>
              <a:rPr lang="ru-RU" sz="500" dirty="0" err="1" smtClean="0"/>
              <a:t>Ветропарк</a:t>
            </a:r>
            <a:r>
              <a:rPr lang="ru-RU" sz="500" dirty="0" smtClean="0"/>
              <a:t> </a:t>
            </a:r>
            <a:r>
              <a:rPr lang="ru-RU" sz="500" dirty="0"/>
              <a:t>с установленной мощностью 48 МВт </a:t>
            </a:r>
            <a:r>
              <a:rPr lang="ru-RU" sz="500" dirty="0" smtClean="0"/>
              <a:t>– 15 </a:t>
            </a:r>
            <a:r>
              <a:rPr lang="ru-RU" sz="500" dirty="0"/>
              <a:t>880,0 </a:t>
            </a:r>
            <a:r>
              <a:rPr lang="ru-RU" sz="500" dirty="0" err="1" smtClean="0"/>
              <a:t>млн.тг</a:t>
            </a:r>
            <a:r>
              <a:rPr lang="ru-RU" sz="500" dirty="0" smtClean="0"/>
              <a:t>.)</a:t>
            </a:r>
            <a:endParaRPr lang="ru-RU" sz="700" dirty="0"/>
          </a:p>
          <a:p>
            <a:pPr marL="80963" indent="-80963">
              <a:buFont typeface="Arial" pitchFamily="34" charset="0"/>
              <a:buChar char="•"/>
            </a:pPr>
            <a:r>
              <a:rPr lang="ru-RU" sz="800" dirty="0"/>
              <a:t>ТОО «</a:t>
            </a:r>
            <a:r>
              <a:rPr lang="ru-RU" sz="800" dirty="0" err="1"/>
              <a:t>Агроинтерптица</a:t>
            </a:r>
            <a:r>
              <a:rPr lang="ru-RU" sz="800" dirty="0"/>
              <a:t>» </a:t>
            </a:r>
            <a:r>
              <a:rPr lang="ru-RU" sz="500" dirty="0" smtClean="0"/>
              <a:t>(Птицефабрика </a:t>
            </a:r>
            <a:r>
              <a:rPr lang="ru-RU" sz="500" dirty="0"/>
              <a:t>мощностью до 300 млн. яиц в </a:t>
            </a:r>
            <a:r>
              <a:rPr lang="ru-RU" sz="500" dirty="0" smtClean="0"/>
              <a:t>год – 3 </a:t>
            </a:r>
            <a:r>
              <a:rPr lang="ru-RU" sz="500" dirty="0"/>
              <a:t>529,4 </a:t>
            </a:r>
            <a:r>
              <a:rPr lang="ru-RU" sz="500" dirty="0" err="1" smtClean="0"/>
              <a:t>млн.тг</a:t>
            </a:r>
            <a:r>
              <a:rPr lang="ru-RU" sz="500" dirty="0" smtClean="0"/>
              <a:t>.)</a:t>
            </a:r>
            <a:endParaRPr lang="ru-RU" sz="800" dirty="0"/>
          </a:p>
          <a:p>
            <a:pPr marL="80963" indent="-80963">
              <a:buFont typeface="Arial" pitchFamily="34" charset="0"/>
              <a:buChar char="•"/>
            </a:pPr>
            <a:r>
              <a:rPr lang="ru-RU" sz="800" dirty="0"/>
              <a:t>ТОО «</a:t>
            </a:r>
            <a:r>
              <a:rPr lang="ru-RU" sz="800" dirty="0" err="1"/>
              <a:t>Нур-Жайляу</a:t>
            </a:r>
            <a:r>
              <a:rPr lang="ru-RU" sz="800" dirty="0"/>
              <a:t> НС</a:t>
            </a:r>
            <a:r>
              <a:rPr lang="ru-RU" sz="800" dirty="0" smtClean="0"/>
              <a:t>» </a:t>
            </a:r>
            <a:r>
              <a:rPr lang="ru-RU" sz="500" dirty="0" smtClean="0"/>
              <a:t>(Племенное хозяйство </a:t>
            </a:r>
            <a:r>
              <a:rPr lang="ru-RU" sz="500" dirty="0"/>
              <a:t>и </a:t>
            </a:r>
            <a:r>
              <a:rPr lang="ru-RU" sz="500" dirty="0" err="1" smtClean="0"/>
              <a:t>откорм.площадка</a:t>
            </a:r>
            <a:r>
              <a:rPr lang="ru-RU" sz="500" dirty="0" smtClean="0"/>
              <a:t> </a:t>
            </a:r>
            <a:r>
              <a:rPr lang="ru-RU" sz="500" dirty="0"/>
              <a:t>на 3000 голов КРС </a:t>
            </a:r>
            <a:r>
              <a:rPr lang="ru-RU" sz="500" dirty="0" smtClean="0"/>
              <a:t>– 2 </a:t>
            </a:r>
            <a:r>
              <a:rPr lang="ru-RU" sz="500" dirty="0"/>
              <a:t>400 </a:t>
            </a:r>
            <a:r>
              <a:rPr lang="ru-RU" sz="500" dirty="0" err="1" smtClean="0"/>
              <a:t>млн.тг</a:t>
            </a:r>
            <a:r>
              <a:rPr lang="ru-RU" sz="500" dirty="0" smtClean="0"/>
              <a:t>.)</a:t>
            </a:r>
            <a:endParaRPr lang="ru-RU" sz="800" dirty="0"/>
          </a:p>
          <a:p>
            <a:pPr marL="80963" indent="-80963">
              <a:buFont typeface="Arial" pitchFamily="34" charset="0"/>
              <a:buChar char="•"/>
            </a:pPr>
            <a:r>
              <a:rPr lang="ru-RU" sz="800" dirty="0"/>
              <a:t>ТОО «</a:t>
            </a:r>
            <a:r>
              <a:rPr lang="ru-RU" sz="800" dirty="0" err="1" smtClean="0"/>
              <a:t>Ақ-Тас</a:t>
            </a:r>
            <a:r>
              <a:rPr lang="ru-RU" sz="800" dirty="0" smtClean="0"/>
              <a:t> </a:t>
            </a:r>
            <a:r>
              <a:rPr lang="ru-RU" sz="800" dirty="0"/>
              <a:t>СК» </a:t>
            </a:r>
            <a:r>
              <a:rPr lang="ru-RU" sz="500" dirty="0" smtClean="0"/>
              <a:t>(Обработка </a:t>
            </a:r>
            <a:r>
              <a:rPr lang="ru-RU" sz="500" dirty="0" err="1"/>
              <a:t>нефритоидов</a:t>
            </a:r>
            <a:r>
              <a:rPr lang="ru-RU" sz="500" dirty="0"/>
              <a:t> месторождения мощностью 531 тысяч тонн </a:t>
            </a:r>
            <a:r>
              <a:rPr lang="ru-RU" sz="500" dirty="0" smtClean="0"/>
              <a:t>– 1 </a:t>
            </a:r>
            <a:r>
              <a:rPr lang="ru-RU" sz="500" dirty="0"/>
              <a:t>858,0 </a:t>
            </a:r>
            <a:r>
              <a:rPr lang="ru-RU" sz="500" dirty="0" err="1" smtClean="0"/>
              <a:t>млн.тг</a:t>
            </a:r>
            <a:r>
              <a:rPr lang="ru-RU" sz="500" dirty="0" smtClean="0"/>
              <a:t>.)</a:t>
            </a:r>
            <a:endParaRPr lang="ru-RU" sz="500" dirty="0"/>
          </a:p>
        </p:txBody>
      </p:sp>
      <p:graphicFrame>
        <p:nvGraphicFramePr>
          <p:cNvPr id="28" name="Диаграмма 27"/>
          <p:cNvGraphicFramePr/>
          <p:nvPr>
            <p:extLst>
              <p:ext uri="{D42A27DB-BD31-4B8C-83A1-F6EECF244321}">
                <p14:modId xmlns:p14="http://schemas.microsoft.com/office/powerpoint/2010/main" val="616175562"/>
              </p:ext>
            </p:extLst>
          </p:nvPr>
        </p:nvGraphicFramePr>
        <p:xfrm>
          <a:off x="3942078" y="1139527"/>
          <a:ext cx="15840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Диаграмма 28"/>
          <p:cNvGraphicFramePr/>
          <p:nvPr>
            <p:extLst>
              <p:ext uri="{D42A27DB-BD31-4B8C-83A1-F6EECF244321}">
                <p14:modId xmlns:p14="http://schemas.microsoft.com/office/powerpoint/2010/main" val="4014055828"/>
              </p:ext>
            </p:extLst>
          </p:nvPr>
        </p:nvGraphicFramePr>
        <p:xfrm>
          <a:off x="5663920" y="1139527"/>
          <a:ext cx="15840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2499838977"/>
              </p:ext>
            </p:extLst>
          </p:nvPr>
        </p:nvGraphicFramePr>
        <p:xfrm>
          <a:off x="7320104" y="1139527"/>
          <a:ext cx="15840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4459529" y="1638494"/>
            <a:ext cx="612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400" b="1" dirty="0" smtClean="0"/>
              <a:t>298</a:t>
            </a:r>
          </a:p>
          <a:p>
            <a:pPr algn="ctr"/>
            <a:r>
              <a:rPr lang="ru-RU" sz="1000" dirty="0" err="1"/>
              <a:t>ю</a:t>
            </a:r>
            <a:r>
              <a:rPr lang="ru-RU" sz="1000" dirty="0" err="1" smtClean="0"/>
              <a:t>р.лиц</a:t>
            </a:r>
            <a:endParaRPr lang="ru-RU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6132313" y="1626111"/>
            <a:ext cx="612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400" b="1" dirty="0" smtClean="0"/>
              <a:t>130</a:t>
            </a:r>
          </a:p>
          <a:p>
            <a:pPr algn="ctr"/>
            <a:r>
              <a:rPr lang="ru-RU" sz="1000" dirty="0" err="1"/>
              <a:t>юр.лиц</a:t>
            </a:r>
            <a:endParaRPr lang="ru-RU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7806407" y="1628969"/>
            <a:ext cx="612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400" b="1" dirty="0" smtClean="0"/>
              <a:t>39</a:t>
            </a:r>
          </a:p>
          <a:p>
            <a:pPr algn="ctr"/>
            <a:r>
              <a:rPr lang="ru-RU" sz="1000" dirty="0" err="1"/>
              <a:t>юр.лиц</a:t>
            </a:r>
            <a:endParaRPr lang="ru-RU" sz="1000" dirty="0"/>
          </a:p>
        </p:txBody>
      </p:sp>
      <p:graphicFrame>
        <p:nvGraphicFramePr>
          <p:cNvPr id="45" name="Диаграмма 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0862185"/>
              </p:ext>
            </p:extLst>
          </p:nvPr>
        </p:nvGraphicFramePr>
        <p:xfrm>
          <a:off x="3930382" y="3119576"/>
          <a:ext cx="2520000" cy="1309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7" name="Диаграмма 4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0289624"/>
              </p:ext>
            </p:extLst>
          </p:nvPr>
        </p:nvGraphicFramePr>
        <p:xfrm>
          <a:off x="6444488" y="3133530"/>
          <a:ext cx="2520000" cy="1309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4266687" y="3586633"/>
            <a:ext cx="612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400" b="1" dirty="0" smtClean="0"/>
              <a:t>2 118</a:t>
            </a:r>
          </a:p>
          <a:p>
            <a:pPr algn="ctr"/>
            <a:r>
              <a:rPr lang="ru-RU" sz="1000" dirty="0" smtClean="0"/>
              <a:t>ИП</a:t>
            </a:r>
            <a:endParaRPr lang="ru-RU" sz="1000" dirty="0"/>
          </a:p>
        </p:txBody>
      </p:sp>
      <p:sp>
        <p:nvSpPr>
          <p:cNvPr id="51" name="TextBox 50"/>
          <p:cNvSpPr txBox="1"/>
          <p:nvPr/>
        </p:nvSpPr>
        <p:spPr>
          <a:xfrm>
            <a:off x="6823877" y="3596158"/>
            <a:ext cx="612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400" b="1" dirty="0" smtClean="0"/>
              <a:t>382</a:t>
            </a:r>
          </a:p>
          <a:p>
            <a:pPr algn="ctr"/>
            <a:r>
              <a:rPr lang="ru-RU" sz="1000" dirty="0" smtClean="0"/>
              <a:t>КФХ</a:t>
            </a:r>
            <a:endParaRPr lang="ru-RU" sz="1000" dirty="0"/>
          </a:p>
        </p:txBody>
      </p:sp>
      <p:sp>
        <p:nvSpPr>
          <p:cNvPr id="52" name="TextBox 51"/>
          <p:cNvSpPr txBox="1"/>
          <p:nvPr/>
        </p:nvSpPr>
        <p:spPr>
          <a:xfrm>
            <a:off x="4002390" y="2879237"/>
            <a:ext cx="1944216" cy="246221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ru-RU" sz="1000" b="1" dirty="0" smtClean="0"/>
              <a:t>Зарегистрировано ИП, ед.</a:t>
            </a:r>
            <a:endParaRPr lang="ru-RU" sz="10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6485981" y="2879237"/>
            <a:ext cx="1944000" cy="246221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ru-RU" sz="1000" b="1" dirty="0"/>
              <a:t>Зарегистрировано</a:t>
            </a:r>
            <a:r>
              <a:rPr lang="ru-RU" sz="1000" b="1" dirty="0" smtClean="0"/>
              <a:t> КФХ, ед.</a:t>
            </a:r>
            <a:endParaRPr lang="ru-RU" sz="10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3917443" y="917426"/>
            <a:ext cx="1692000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ru-RU" sz="1000" b="1" dirty="0" smtClean="0"/>
              <a:t>Зарегистрировано ЮЛ, ед.</a:t>
            </a:r>
            <a:endParaRPr lang="ru-RU" sz="10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5776841" y="911750"/>
            <a:ext cx="1326657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ru-RU" sz="1000" b="1" dirty="0" smtClean="0"/>
              <a:t>Активные ЮЛ, ед.</a:t>
            </a:r>
            <a:endParaRPr lang="ru-RU" sz="10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7294661" y="891588"/>
            <a:ext cx="1627833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ru-RU" sz="1000" b="1" dirty="0" smtClean="0"/>
              <a:t>ЮЛ с </a:t>
            </a:r>
            <a:r>
              <a:rPr lang="ru-RU" sz="1000" b="1" dirty="0" err="1" smtClean="0"/>
              <a:t>кред.историей</a:t>
            </a:r>
            <a:r>
              <a:rPr lang="ru-RU" sz="1000" b="1" dirty="0" smtClean="0"/>
              <a:t>, ед.</a:t>
            </a:r>
            <a:endParaRPr lang="ru-RU" sz="1000" b="1" dirty="0"/>
          </a:p>
        </p:txBody>
      </p:sp>
      <p:graphicFrame>
        <p:nvGraphicFramePr>
          <p:cNvPr id="59" name="Таблица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819270"/>
              </p:ext>
            </p:extLst>
          </p:nvPr>
        </p:nvGraphicFramePr>
        <p:xfrm>
          <a:off x="3934975" y="2597605"/>
          <a:ext cx="5021306" cy="12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87"/>
                <a:gridCol w="468000"/>
                <a:gridCol w="105587"/>
                <a:gridCol w="900000"/>
                <a:gridCol w="105587"/>
                <a:gridCol w="756000"/>
                <a:gridCol w="105587"/>
                <a:gridCol w="504000"/>
                <a:gridCol w="105587"/>
                <a:gridCol w="950283"/>
                <a:gridCol w="105587"/>
                <a:gridCol w="809501"/>
              </a:tblGrid>
              <a:tr h="108000">
                <a:tc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dirty="0" err="1" smtClean="0">
                          <a:solidFill>
                            <a:schemeClr val="tx1"/>
                          </a:solidFill>
                        </a:rPr>
                        <a:t>Сель.хоз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Промышленность</a:t>
                      </a:r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Строительство</a:t>
                      </a:r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Торговля</a:t>
                      </a:r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Транспорт, склады</a:t>
                      </a:r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Прочие сектора</a:t>
                      </a:r>
                      <a:endParaRPr lang="ru-RU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7</a:t>
            </a:fld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251520" y="4515966"/>
            <a:ext cx="3600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/>
              <a:t>*Источник: Расчеты Фонда «Даму» на основе данных КГД, ПКБ</a:t>
            </a:r>
            <a:endParaRPr lang="ru-RU" sz="800" i="1" dirty="0"/>
          </a:p>
        </p:txBody>
      </p:sp>
    </p:spTree>
    <p:extLst>
      <p:ext uri="{BB962C8B-B14F-4D97-AF65-F5344CB8AC3E}">
        <p14:creationId xmlns:p14="http://schemas.microsoft.com/office/powerpoint/2010/main" val="42485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9984" y="1526932"/>
            <a:ext cx="4068000" cy="29142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ru-RU" sz="1200" b="1" dirty="0" smtClean="0"/>
              <a:t>Стратегическое расположение:</a:t>
            </a:r>
          </a:p>
          <a:p>
            <a:pPr marL="82550" indent="-82550">
              <a:buFont typeface="Arial" pitchFamily="34" charset="0"/>
              <a:buChar char="•"/>
            </a:pPr>
            <a:r>
              <a:rPr lang="ru-RU" sz="1050" dirty="0" smtClean="0"/>
              <a:t>Единственный </a:t>
            </a:r>
            <a:r>
              <a:rPr lang="ru-RU" sz="1050" dirty="0"/>
              <a:t>крупный населенный пункт </a:t>
            </a:r>
            <a:r>
              <a:rPr lang="ru-RU" sz="1050" dirty="0" smtClean="0"/>
              <a:t>на обширной территории в треугольнике Астана-</a:t>
            </a:r>
            <a:r>
              <a:rPr lang="ru-RU" sz="1050" dirty="0" err="1" smtClean="0"/>
              <a:t>Жезказган</a:t>
            </a:r>
            <a:r>
              <a:rPr lang="ru-RU" sz="1050" dirty="0" smtClean="0"/>
              <a:t>-</a:t>
            </a:r>
            <a:r>
              <a:rPr lang="ru-RU" sz="1050" dirty="0" err="1" smtClean="0"/>
              <a:t>Костанай</a:t>
            </a:r>
            <a:endParaRPr lang="ru-RU" sz="1050" dirty="0" smtClean="0"/>
          </a:p>
          <a:p>
            <a:pPr marL="82550" indent="-82550">
              <a:buFont typeface="Arial" pitchFamily="34" charset="0"/>
              <a:buChar char="•"/>
            </a:pPr>
            <a:r>
              <a:rPr lang="ru-RU" sz="1050" dirty="0" smtClean="0"/>
              <a:t>Обслуживает население нескольких близлежащих районов (медицина, образование, культура, торговля, транспорт и др.)</a:t>
            </a:r>
          </a:p>
          <a:p>
            <a:endParaRPr lang="ru-RU" sz="1200" b="1" dirty="0" smtClean="0"/>
          </a:p>
          <a:p>
            <a:r>
              <a:rPr lang="ru-RU" sz="1200" b="1" dirty="0" smtClean="0"/>
              <a:t>Сформировавшееся сельское хозяйство:</a:t>
            </a:r>
          </a:p>
          <a:p>
            <a:pPr marL="88900" indent="-82550">
              <a:buFont typeface="Arial" pitchFamily="34" charset="0"/>
              <a:buChar char="•"/>
            </a:pPr>
            <a:r>
              <a:rPr lang="ru-RU" sz="1050" dirty="0" smtClean="0"/>
              <a:t>Обеспечивает работой и доходами не менее трети населения города</a:t>
            </a:r>
          </a:p>
          <a:p>
            <a:pPr marL="88900" indent="-82550">
              <a:buFont typeface="Arial" pitchFamily="34" charset="0"/>
              <a:buChar char="•"/>
            </a:pPr>
            <a:r>
              <a:rPr lang="ru-RU" sz="1050" dirty="0" smtClean="0"/>
              <a:t>Формирует 40% экономики города и привлекает инвесторов, продукция поставляется в другие регионы и на экспорт</a:t>
            </a:r>
          </a:p>
          <a:p>
            <a:endParaRPr lang="ru-RU" sz="1200" b="1" dirty="0" smtClean="0"/>
          </a:p>
          <a:p>
            <a:r>
              <a:rPr lang="ru-RU" sz="1200" b="1" dirty="0" smtClean="0"/>
              <a:t>Новое железнодорожное соединение:</a:t>
            </a:r>
          </a:p>
          <a:p>
            <a:pPr marL="82550" lvl="2" indent="-82550">
              <a:buFont typeface="Arial" pitchFamily="34" charset="0"/>
              <a:buChar char="•"/>
            </a:pPr>
            <a:r>
              <a:rPr lang="ru-RU" sz="1050" dirty="0"/>
              <a:t>С</a:t>
            </a:r>
            <a:r>
              <a:rPr lang="ru-RU" sz="1050" dirty="0" smtClean="0"/>
              <a:t> 2014 года открыт </a:t>
            </a:r>
            <a:r>
              <a:rPr lang="ru-RU" sz="1050" dirty="0"/>
              <a:t>ж/д путь в </a:t>
            </a:r>
            <a:r>
              <a:rPr lang="ru-RU" sz="1050" dirty="0" err="1"/>
              <a:t>Жезказган</a:t>
            </a:r>
            <a:r>
              <a:rPr lang="ru-RU" sz="1050" dirty="0"/>
              <a:t>, далее </a:t>
            </a:r>
            <a:r>
              <a:rPr lang="ru-RU" sz="1050" dirty="0" smtClean="0"/>
              <a:t>на </a:t>
            </a:r>
            <a:r>
              <a:rPr lang="ru-RU" sz="1050" dirty="0"/>
              <a:t>Юг и </a:t>
            </a:r>
            <a:r>
              <a:rPr lang="ru-RU" sz="1050" dirty="0" smtClean="0"/>
              <a:t>Запад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4716016" y="1529730"/>
            <a:ext cx="4068000" cy="29142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ru-RU" sz="1200" b="1" dirty="0" smtClean="0"/>
              <a:t>Разработка новых месторождений:</a:t>
            </a:r>
            <a:endParaRPr lang="ru-RU" sz="1200" b="1" dirty="0"/>
          </a:p>
          <a:p>
            <a:pPr marL="82550" indent="-82550">
              <a:buFont typeface="Arial" pitchFamily="34" charset="0"/>
              <a:buChar char="•"/>
            </a:pPr>
            <a:r>
              <a:rPr lang="ru-RU" sz="1050" dirty="0" err="1" smtClean="0"/>
              <a:t>Нефритоиды</a:t>
            </a:r>
            <a:r>
              <a:rPr lang="ru-RU" sz="1050" dirty="0" smtClean="0"/>
              <a:t> и другое сырье для стройиндустрии </a:t>
            </a:r>
            <a:br>
              <a:rPr lang="ru-RU" sz="1050" dirty="0" smtClean="0"/>
            </a:br>
            <a:r>
              <a:rPr lang="ru-RU" sz="1050" dirty="0" smtClean="0"/>
              <a:t>(ввод в 2018 году)</a:t>
            </a:r>
          </a:p>
          <a:p>
            <a:pPr marL="82550" indent="-82550">
              <a:buFont typeface="Arial" pitchFamily="34" charset="0"/>
              <a:buChar char="•"/>
            </a:pPr>
            <a:r>
              <a:rPr lang="ru-RU" sz="1050" dirty="0" smtClean="0"/>
              <a:t>Свинец (+драг. и </a:t>
            </a:r>
            <a:r>
              <a:rPr lang="ru-RU" sz="1050" dirty="0" err="1" smtClean="0"/>
              <a:t>цвет.металлы</a:t>
            </a:r>
            <a:r>
              <a:rPr lang="ru-RU" sz="1050" dirty="0" smtClean="0"/>
              <a:t>) (поиск инвестора)</a:t>
            </a:r>
          </a:p>
          <a:p>
            <a:endParaRPr lang="ru-RU" sz="1200" b="1" dirty="0" smtClean="0"/>
          </a:p>
          <a:p>
            <a:r>
              <a:rPr lang="ru-RU" sz="1200" b="1" dirty="0" smtClean="0"/>
              <a:t>Условия для развития ветроэнергетики:</a:t>
            </a:r>
            <a:endParaRPr lang="ru-RU" sz="1200" b="1" dirty="0"/>
          </a:p>
          <a:p>
            <a:pPr marL="88900" indent="-82550">
              <a:buFont typeface="Arial" pitchFamily="34" charset="0"/>
              <a:buChar char="•"/>
            </a:pPr>
            <a:r>
              <a:rPr lang="ru-RU" sz="1050" dirty="0" smtClean="0"/>
              <a:t>Город </a:t>
            </a:r>
            <a:r>
              <a:rPr lang="ru-RU" sz="1050" dirty="0" smtClean="0"/>
              <a:t>Аркалык выбран </a:t>
            </a:r>
            <a:r>
              <a:rPr lang="ru-RU" sz="1050" dirty="0"/>
              <a:t>площадкой для строительства ВЭС мощностью 48 МВт в 2018-2019 гг.</a:t>
            </a:r>
          </a:p>
          <a:p>
            <a:endParaRPr lang="ru-RU" sz="1200" b="1" dirty="0" smtClean="0"/>
          </a:p>
          <a:p>
            <a:r>
              <a:rPr lang="ru-RU" sz="1200" b="1" dirty="0" smtClean="0"/>
              <a:t>Дальнейшее расширение производства сельхозпродукции, развитие ее переработки:</a:t>
            </a:r>
            <a:endParaRPr lang="ru-RU" sz="1200" b="1" dirty="0"/>
          </a:p>
          <a:p>
            <a:pPr marL="82550" lvl="2" indent="-82550">
              <a:buFont typeface="Arial" pitchFamily="34" charset="0"/>
              <a:buChar char="•"/>
            </a:pPr>
            <a:r>
              <a:rPr lang="ru-RU" sz="1050" dirty="0" smtClean="0"/>
              <a:t>Обширные сельхозугодия</a:t>
            </a:r>
          </a:p>
          <a:p>
            <a:pPr marL="82550" lvl="2" indent="-82550">
              <a:buFont typeface="Arial" pitchFamily="34" charset="0"/>
              <a:buChar char="•"/>
            </a:pPr>
            <a:r>
              <a:rPr lang="ru-RU" sz="1050" dirty="0" smtClean="0"/>
              <a:t>Наличие сырьевой базы для переработки</a:t>
            </a:r>
          </a:p>
          <a:p>
            <a:pPr marL="82550" lvl="2" indent="-82550">
              <a:buFont typeface="Arial" pitchFamily="34" charset="0"/>
              <a:buChar char="•"/>
            </a:pPr>
            <a:r>
              <a:rPr lang="ru-RU" sz="1050" dirty="0" smtClean="0"/>
              <a:t>Новый канал поставки продукции на Юг и Запад через </a:t>
            </a:r>
            <a:r>
              <a:rPr lang="ru-RU" sz="1050" dirty="0" err="1" smtClean="0"/>
              <a:t>Шубарколь</a:t>
            </a:r>
            <a:endParaRPr lang="ru-RU" sz="105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1. Выводы по текущей ситуации</a:t>
            </a:r>
            <a:endParaRPr lang="ru-RU" sz="2000" b="1" dirty="0"/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8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9984" y="1132209"/>
            <a:ext cx="4068000" cy="39472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Сильные стороны</a:t>
            </a:r>
            <a:endParaRPr lang="ru-RU" sz="16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716016" y="1131591"/>
            <a:ext cx="4068000" cy="39814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Возможности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54993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7037560" cy="74295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2. Перспективы развития по компонентам ВРП </a:t>
            </a:r>
            <a:br>
              <a:rPr lang="ru-RU" sz="2000" b="1" dirty="0" smtClean="0"/>
            </a:br>
            <a:r>
              <a:rPr lang="ru-RU" sz="2000" b="1" dirty="0" smtClean="0"/>
              <a:t>на примере города Аркалык</a:t>
            </a:r>
            <a:endParaRPr lang="ru-RU" sz="2000" b="1" dirty="0"/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2F3F4"/>
              </a:clrFrom>
              <a:clrTo>
                <a:srgbClr val="F2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3097" r="2003" b="2633"/>
          <a:stretch/>
        </p:blipFill>
        <p:spPr bwMode="auto">
          <a:xfrm>
            <a:off x="7740352" y="154383"/>
            <a:ext cx="1224136" cy="38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Схема 11"/>
          <p:cNvGraphicFramePr/>
          <p:nvPr/>
        </p:nvGraphicFramePr>
        <p:xfrm>
          <a:off x="2398698" y="1000114"/>
          <a:ext cx="3643338" cy="3603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62620" y="1332000"/>
            <a:ext cx="2248778" cy="230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36000" tIns="0" rIns="36000" bIns="0" rtlCol="0" anchor="ctr" anchorCtr="0">
            <a:noAutofit/>
          </a:bodyPr>
          <a:lstStyle/>
          <a:p>
            <a:pPr marL="79375" indent="-79375">
              <a:spcAft>
                <a:spcPts val="600"/>
              </a:spcAft>
              <a:buFont typeface="Arial" pitchFamily="34" charset="0"/>
              <a:buChar char="•"/>
            </a:pPr>
            <a:r>
              <a:rPr lang="ru-RU" sz="1000" dirty="0" smtClean="0"/>
              <a:t>Население города на протяжении 15 лет сохраняется на уровне </a:t>
            </a:r>
            <a:r>
              <a:rPr lang="ru-RU" sz="1000" b="1" dirty="0" smtClean="0"/>
              <a:t>40-42 тыс. человек</a:t>
            </a:r>
          </a:p>
          <a:p>
            <a:pPr marL="79375" indent="-79375">
              <a:spcAft>
                <a:spcPts val="600"/>
              </a:spcAft>
              <a:buFont typeface="Arial" pitchFamily="34" charset="0"/>
              <a:buChar char="•"/>
            </a:pPr>
            <a:r>
              <a:rPr lang="ru-RU" sz="1000" dirty="0" smtClean="0"/>
              <a:t>Ожидается стабильный уровень потребления домашних хозяйств и органов </a:t>
            </a:r>
            <a:r>
              <a:rPr lang="ru-RU" sz="1000" dirty="0" err="1" smtClean="0"/>
              <a:t>госуправления</a:t>
            </a:r>
            <a:endParaRPr lang="ru-RU" sz="1000" dirty="0" smtClean="0"/>
          </a:p>
          <a:p>
            <a:pPr marL="79375" indent="-79375">
              <a:spcAft>
                <a:spcPts val="600"/>
              </a:spcAft>
              <a:buFont typeface="Arial" pitchFamily="34" charset="0"/>
              <a:buChar char="•"/>
            </a:pPr>
            <a:r>
              <a:rPr lang="ru-RU" sz="1000" dirty="0" smtClean="0"/>
              <a:t>Спрос на индивидуальные услуги для населения и розничную торговлю также </a:t>
            </a:r>
            <a:r>
              <a:rPr lang="ru-RU" sz="1000" b="1" dirty="0" smtClean="0"/>
              <a:t>будет стабилен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2620" y="3890262"/>
            <a:ext cx="2248778" cy="39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36000" tIns="0" rIns="36000" bIns="0" rtlCol="0" anchor="ctr" anchorCtr="0">
            <a:noAutofit/>
          </a:bodyPr>
          <a:lstStyle/>
          <a:p>
            <a:pPr marL="79375" indent="-79375">
              <a:spcAft>
                <a:spcPts val="600"/>
              </a:spcAft>
              <a:buFont typeface="Arial" pitchFamily="34" charset="0"/>
              <a:buChar char="•"/>
            </a:pPr>
            <a:r>
              <a:rPr lang="ru-RU" sz="1000" b="1" dirty="0" smtClean="0"/>
              <a:t>Запуск ВЭС </a:t>
            </a:r>
            <a:r>
              <a:rPr lang="ru-RU" sz="1000" dirty="0" smtClean="0"/>
              <a:t>может стимулировать рост потребления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00760" y="3033131"/>
            <a:ext cx="2988000" cy="12531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36000" tIns="0" rIns="36000" bIns="0" rtlCol="0" anchor="ctr" anchorCtr="0">
            <a:noAutofit/>
          </a:bodyPr>
          <a:lstStyle/>
          <a:p>
            <a:pPr marL="79375" indent="-79375">
              <a:buFont typeface="Arial" pitchFamily="34" charset="0"/>
              <a:buChar char="•"/>
            </a:pPr>
            <a:r>
              <a:rPr lang="ru-RU" sz="1000" dirty="0" smtClean="0"/>
              <a:t>Традиционно рост экспорта из города обеспечивали ГМК и сельхозпродукция</a:t>
            </a:r>
          </a:p>
          <a:p>
            <a:pPr marL="79375" indent="-79375">
              <a:buFont typeface="Arial" pitchFamily="34" charset="0"/>
              <a:buChar char="•"/>
            </a:pPr>
            <a:r>
              <a:rPr lang="ru-RU" sz="1000" b="1" dirty="0" smtClean="0"/>
              <a:t>Нужны новые источники для роста чистого экспорта города:</a:t>
            </a:r>
          </a:p>
          <a:p>
            <a:pPr marL="180975" indent="-79375">
              <a:buFont typeface="Arial" pitchFamily="34" charset="0"/>
              <a:buChar char="•"/>
            </a:pPr>
            <a:r>
              <a:rPr lang="ru-RU" sz="800" i="1" dirty="0" smtClean="0"/>
              <a:t>Своевременная разработка новых месторождений</a:t>
            </a:r>
          </a:p>
          <a:p>
            <a:pPr marL="180975" indent="-79375">
              <a:buFont typeface="Arial" pitchFamily="34" charset="0"/>
              <a:buChar char="•"/>
            </a:pPr>
            <a:r>
              <a:rPr lang="ru-RU" sz="800" i="1" dirty="0" smtClean="0"/>
              <a:t>Обеспечение </a:t>
            </a:r>
            <a:r>
              <a:rPr lang="ru-RU" sz="800" i="1" dirty="0" err="1" smtClean="0"/>
              <a:t>сельхозформирований</a:t>
            </a:r>
            <a:r>
              <a:rPr lang="ru-RU" sz="800" i="1" dirty="0" smtClean="0"/>
              <a:t> и переработчиков сельхозпродукции оборотным капиталом</a:t>
            </a:r>
            <a:endParaRPr lang="ru-RU" sz="8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6000760" y="1332000"/>
            <a:ext cx="2988000" cy="153888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36000" tIns="0" rIns="36000" bIns="0" rtlCol="0" anchor="ctr" anchorCtr="0">
            <a:noAutofit/>
          </a:bodyPr>
          <a:lstStyle/>
          <a:p>
            <a:pPr marL="79375" indent="-79375">
              <a:spcAft>
                <a:spcPts val="200"/>
              </a:spcAft>
              <a:buFont typeface="Arial" pitchFamily="34" charset="0"/>
              <a:buChar char="•"/>
            </a:pPr>
            <a:r>
              <a:rPr lang="ru-RU" sz="1000" dirty="0" smtClean="0"/>
              <a:t>В предыдущие годы строительство положительно повлияло на экономику города</a:t>
            </a:r>
          </a:p>
          <a:p>
            <a:pPr marL="79375" indent="-79375">
              <a:buFont typeface="Arial" pitchFamily="34" charset="0"/>
              <a:buChar char="•"/>
            </a:pPr>
            <a:r>
              <a:rPr lang="ru-RU" sz="1000" b="1" dirty="0" smtClean="0"/>
              <a:t>Нужны новые источники для роста инвестиций:</a:t>
            </a:r>
          </a:p>
          <a:p>
            <a:pPr marL="180975" lvl="1" indent="-79375">
              <a:buFont typeface="Arial" pitchFamily="34" charset="0"/>
              <a:buChar char="•"/>
            </a:pPr>
            <a:r>
              <a:rPr lang="ru-RU" sz="800" i="1" dirty="0" smtClean="0"/>
              <a:t>Своевременное строительство ВЭС</a:t>
            </a:r>
          </a:p>
          <a:p>
            <a:pPr marL="180975" lvl="1" indent="-79375">
              <a:buFont typeface="Arial" pitchFamily="34" charset="0"/>
              <a:buChar char="•"/>
            </a:pPr>
            <a:r>
              <a:rPr lang="ru-RU" sz="800" i="1" dirty="0" smtClean="0"/>
              <a:t>Модернизация / расширение парка сельхозтехники</a:t>
            </a:r>
          </a:p>
          <a:p>
            <a:pPr marL="180975" lvl="1" indent="-79375">
              <a:buFont typeface="Arial" pitchFamily="34" charset="0"/>
              <a:buChar char="•"/>
            </a:pPr>
            <a:r>
              <a:rPr lang="ru-RU" sz="800" i="1" dirty="0" smtClean="0"/>
              <a:t>Привлечение инвестиций / финансирования на создание новых производств в обрабатывающей промышленности</a:t>
            </a:r>
          </a:p>
        </p:txBody>
      </p:sp>
      <p:sp>
        <p:nvSpPr>
          <p:cNvPr id="10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278344" y="4767263"/>
            <a:ext cx="470120" cy="274320"/>
          </a:xfrm>
        </p:spPr>
        <p:txBody>
          <a:bodyPr/>
          <a:lstStyle/>
          <a:p>
            <a:pPr algn="r"/>
            <a:fld id="{289900C6-6639-4AE9-927A-EA6F8006A509}" type="slidenum">
              <a:rPr lang="ru-RU" smtClean="0"/>
              <a:pPr algn="r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32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5025</TotalTime>
  <Words>1423</Words>
  <Application>Microsoft Office PowerPoint</Application>
  <PresentationFormat>Экран (16:9)</PresentationFormat>
  <Paragraphs>312</Paragraphs>
  <Slides>13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Начальная</vt:lpstr>
      <vt:lpstr>Презентация PowerPoint</vt:lpstr>
      <vt:lpstr>Содержание</vt:lpstr>
      <vt:lpstr>Результаты программ Фонда в Костанайской области</vt:lpstr>
      <vt:lpstr>1. Особенности южных регионов Костанайской области</vt:lpstr>
      <vt:lpstr>1. Структура экономики города Аркалык</vt:lpstr>
      <vt:lpstr>1. Статистика занятости населения города</vt:lpstr>
      <vt:lpstr>1. Статистика юридических лиц, ИП и хозяйств</vt:lpstr>
      <vt:lpstr>1. Выводы по текущей ситуации</vt:lpstr>
      <vt:lpstr>2. Перспективы развития по компонентам ВРП  на примере города Аркалык</vt:lpstr>
      <vt:lpstr>2. Перспективные направления для инвестирования в экономику регионов</vt:lpstr>
      <vt:lpstr>3. Участие Фонда в развитии экономики регионов</vt:lpstr>
      <vt:lpstr>3. Участие Фонда в развитии экономики регионов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Ермек Нурболович Абдибеков</dc:creator>
  <cp:lastModifiedBy>Ермек Нурболович Абдибеков</cp:lastModifiedBy>
  <cp:revision>515</cp:revision>
  <cp:lastPrinted>2017-11-28T05:41:03Z</cp:lastPrinted>
  <dcterms:created xsi:type="dcterms:W3CDTF">2017-10-16T10:53:52Z</dcterms:created>
  <dcterms:modified xsi:type="dcterms:W3CDTF">2017-12-01T09:56:02Z</dcterms:modified>
</cp:coreProperties>
</file>